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561263" cy="10693400"/>
  <p:notesSz cx="6858000" cy="9144000"/>
  <p:defaultTextStyle>
    <a:defPPr>
      <a:defRPr lang="ja-JP"/>
    </a:defPPr>
    <a:lvl1pPr algn="l" defTabSz="1042988" rtl="0" fontAlgn="base">
      <a:spcBef>
        <a:spcPct val="0"/>
      </a:spcBef>
      <a:spcAft>
        <a:spcPct val="0"/>
      </a:spcAft>
      <a:defRPr kumimoji="1" sz="2100" kern="1200">
        <a:solidFill>
          <a:schemeClr val="tx1"/>
        </a:solidFill>
        <a:latin typeface="Arial" charset="0"/>
        <a:ea typeface="ＭＳ Ｐゴシック" charset="-128"/>
        <a:cs typeface="+mn-cs"/>
      </a:defRPr>
    </a:lvl1pPr>
    <a:lvl2pPr marL="520700" indent="-63500" algn="l" defTabSz="1042988" rtl="0" fontAlgn="base">
      <a:spcBef>
        <a:spcPct val="0"/>
      </a:spcBef>
      <a:spcAft>
        <a:spcPct val="0"/>
      </a:spcAft>
      <a:defRPr kumimoji="1" sz="2100" kern="1200">
        <a:solidFill>
          <a:schemeClr val="tx1"/>
        </a:solidFill>
        <a:latin typeface="Arial" charset="0"/>
        <a:ea typeface="ＭＳ Ｐゴシック" charset="-128"/>
        <a:cs typeface="+mn-cs"/>
      </a:defRPr>
    </a:lvl2pPr>
    <a:lvl3pPr marL="1042988" indent="-128588" algn="l" defTabSz="1042988" rtl="0" fontAlgn="base">
      <a:spcBef>
        <a:spcPct val="0"/>
      </a:spcBef>
      <a:spcAft>
        <a:spcPct val="0"/>
      </a:spcAft>
      <a:defRPr kumimoji="1" sz="2100" kern="1200">
        <a:solidFill>
          <a:schemeClr val="tx1"/>
        </a:solidFill>
        <a:latin typeface="Arial" charset="0"/>
        <a:ea typeface="ＭＳ Ｐゴシック" charset="-128"/>
        <a:cs typeface="+mn-cs"/>
      </a:defRPr>
    </a:lvl3pPr>
    <a:lvl4pPr marL="1563688" indent="-192088" algn="l" defTabSz="1042988" rtl="0" fontAlgn="base">
      <a:spcBef>
        <a:spcPct val="0"/>
      </a:spcBef>
      <a:spcAft>
        <a:spcPct val="0"/>
      </a:spcAft>
      <a:defRPr kumimoji="1" sz="2100" kern="1200">
        <a:solidFill>
          <a:schemeClr val="tx1"/>
        </a:solidFill>
        <a:latin typeface="Arial" charset="0"/>
        <a:ea typeface="ＭＳ Ｐゴシック" charset="-128"/>
        <a:cs typeface="+mn-cs"/>
      </a:defRPr>
    </a:lvl4pPr>
    <a:lvl5pPr marL="2085975" indent="-257175" algn="l" defTabSz="1042988" rtl="0" fontAlgn="base">
      <a:spcBef>
        <a:spcPct val="0"/>
      </a:spcBef>
      <a:spcAft>
        <a:spcPct val="0"/>
      </a:spcAft>
      <a:defRPr kumimoji="1" sz="2100" kern="1200">
        <a:solidFill>
          <a:schemeClr val="tx1"/>
        </a:solidFill>
        <a:latin typeface="Arial" charset="0"/>
        <a:ea typeface="ＭＳ Ｐゴシック" charset="-128"/>
        <a:cs typeface="+mn-cs"/>
      </a:defRPr>
    </a:lvl5pPr>
    <a:lvl6pPr marL="2286000" algn="l" defTabSz="914400" rtl="0" eaLnBrk="1" latinLnBrk="0" hangingPunct="1">
      <a:defRPr kumimoji="1" sz="2100" kern="1200">
        <a:solidFill>
          <a:schemeClr val="tx1"/>
        </a:solidFill>
        <a:latin typeface="Arial" charset="0"/>
        <a:ea typeface="ＭＳ Ｐゴシック" charset="-128"/>
        <a:cs typeface="+mn-cs"/>
      </a:defRPr>
    </a:lvl6pPr>
    <a:lvl7pPr marL="2743200" algn="l" defTabSz="914400" rtl="0" eaLnBrk="1" latinLnBrk="0" hangingPunct="1">
      <a:defRPr kumimoji="1" sz="2100" kern="1200">
        <a:solidFill>
          <a:schemeClr val="tx1"/>
        </a:solidFill>
        <a:latin typeface="Arial" charset="0"/>
        <a:ea typeface="ＭＳ Ｐゴシック" charset="-128"/>
        <a:cs typeface="+mn-cs"/>
      </a:defRPr>
    </a:lvl7pPr>
    <a:lvl8pPr marL="3200400" algn="l" defTabSz="914400" rtl="0" eaLnBrk="1" latinLnBrk="0" hangingPunct="1">
      <a:defRPr kumimoji="1" sz="2100" kern="1200">
        <a:solidFill>
          <a:schemeClr val="tx1"/>
        </a:solidFill>
        <a:latin typeface="Arial" charset="0"/>
        <a:ea typeface="ＭＳ Ｐゴシック" charset="-128"/>
        <a:cs typeface="+mn-cs"/>
      </a:defRPr>
    </a:lvl8pPr>
    <a:lvl9pPr marL="3657600" algn="l" defTabSz="914400" rtl="0" eaLnBrk="1" latinLnBrk="0" hangingPunct="1">
      <a:defRPr kumimoji="1" sz="21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4502">
          <p15:clr>
            <a:srgbClr val="A4A3A4"/>
          </p15:clr>
        </p15:guide>
        <p15:guide id="2" pos="2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ながの" initials="n" lastIdx="1" clrIdx="0">
    <p:extLst>
      <p:ext uri="{19B8F6BF-5375-455C-9EA6-DF929625EA0E}">
        <p15:presenceInfo xmlns:p15="http://schemas.microsoft.com/office/powerpoint/2012/main" userId="ながの"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CC66"/>
    <a:srgbClr val="FFFF66"/>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6" d="100"/>
          <a:sy n="56" d="100"/>
        </p:scale>
        <p:origin x="1254" y="72"/>
      </p:cViewPr>
      <p:guideLst>
        <p:guide orient="horz" pos="4502"/>
        <p:guide pos="2381"/>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03-07T15:37:34.133" idx="1">
    <p:pos x="2140" y="3466"/>
    <p:text>サンプルでは具体的な年月日が入っておりますが、委員会審査用には入っていない状態で提出してください。（予定された日に必ずしも実施できるとは限りませんので。なお、具体的な年月日は、審査で承認された後、入力してください。）</p:text>
    <p:extLst mod="1">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0430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043056" fontAlgn="auto">
              <a:spcBef>
                <a:spcPts val="0"/>
              </a:spcBef>
              <a:spcAft>
                <a:spcPts val="0"/>
              </a:spcAft>
              <a:defRPr sz="1200" smtClean="0">
                <a:latin typeface="+mn-lt"/>
                <a:ea typeface="+mn-ea"/>
              </a:defRPr>
            </a:lvl1pPr>
          </a:lstStyle>
          <a:p>
            <a:pPr>
              <a:defRPr/>
            </a:pPr>
            <a:fld id="{F5E807F8-1F69-436D-8064-590C18B1858F}" type="datetimeFigureOut">
              <a:rPr lang="ja-JP" altLang="en-US"/>
              <a:pPr>
                <a:defRPr/>
              </a:pPr>
              <a:t>2014/9/3</a:t>
            </a:fld>
            <a:endParaRPr lang="ja-JP" altLang="en-US"/>
          </a:p>
        </p:txBody>
      </p:sp>
      <p:sp>
        <p:nvSpPr>
          <p:cNvPr id="4" name="スライド イメージ プレースホルダー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0430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043056" fontAlgn="auto">
              <a:spcBef>
                <a:spcPts val="0"/>
              </a:spcBef>
              <a:spcAft>
                <a:spcPts val="0"/>
              </a:spcAft>
              <a:defRPr sz="1200" smtClean="0">
                <a:latin typeface="+mn-lt"/>
                <a:ea typeface="+mn-ea"/>
              </a:defRPr>
            </a:lvl1pPr>
          </a:lstStyle>
          <a:p>
            <a:pPr>
              <a:defRPr/>
            </a:pPr>
            <a:fld id="{80DF4C7D-A922-40C8-A7E9-DC00D550CF01}" type="slidenum">
              <a:rPr lang="ja-JP" altLang="en-US"/>
              <a:pPr>
                <a:defRPr/>
              </a:pPr>
              <a:t>‹#›</a:t>
            </a:fld>
            <a:endParaRPr lang="ja-JP" altLang="en-US"/>
          </a:p>
        </p:txBody>
      </p:sp>
    </p:spTree>
    <p:extLst>
      <p:ext uri="{BB962C8B-B14F-4D97-AF65-F5344CB8AC3E}">
        <p14:creationId xmlns:p14="http://schemas.microsoft.com/office/powerpoint/2010/main" val="3532238985"/>
      </p:ext>
    </p:extLst>
  </p:cSld>
  <p:clrMap bg1="lt1" tx1="dk1" bg2="lt2" tx2="dk2" accent1="accent1" accent2="accent2" accent3="accent3" accent4="accent4" accent5="accent5" accent6="accent6" hlink="hlink" folHlink="folHlink"/>
  <p:notesStyle>
    <a:lvl1pPr algn="l" defTabSz="1042988" rtl="0" fontAlgn="base">
      <a:spcBef>
        <a:spcPct val="30000"/>
      </a:spcBef>
      <a:spcAft>
        <a:spcPct val="0"/>
      </a:spcAft>
      <a:defRPr kumimoji="1" sz="1400" kern="1200">
        <a:solidFill>
          <a:schemeClr val="tx1"/>
        </a:solidFill>
        <a:latin typeface="+mn-lt"/>
        <a:ea typeface="+mn-ea"/>
        <a:cs typeface="+mn-cs"/>
      </a:defRPr>
    </a:lvl1pPr>
    <a:lvl2pPr marL="520700" algn="l" defTabSz="1042988" rtl="0" fontAlgn="base">
      <a:spcBef>
        <a:spcPct val="30000"/>
      </a:spcBef>
      <a:spcAft>
        <a:spcPct val="0"/>
      </a:spcAft>
      <a:defRPr kumimoji="1" sz="1400" kern="1200">
        <a:solidFill>
          <a:schemeClr val="tx1"/>
        </a:solidFill>
        <a:latin typeface="+mn-lt"/>
        <a:ea typeface="+mn-ea"/>
        <a:cs typeface="+mn-cs"/>
      </a:defRPr>
    </a:lvl2pPr>
    <a:lvl3pPr marL="1042988" algn="l" defTabSz="1042988" rtl="0" fontAlgn="base">
      <a:spcBef>
        <a:spcPct val="30000"/>
      </a:spcBef>
      <a:spcAft>
        <a:spcPct val="0"/>
      </a:spcAft>
      <a:defRPr kumimoji="1" sz="1400" kern="1200">
        <a:solidFill>
          <a:schemeClr val="tx1"/>
        </a:solidFill>
        <a:latin typeface="+mn-lt"/>
        <a:ea typeface="+mn-ea"/>
        <a:cs typeface="+mn-cs"/>
      </a:defRPr>
    </a:lvl3pPr>
    <a:lvl4pPr marL="1563688" algn="l" defTabSz="1042988" rtl="0" fontAlgn="base">
      <a:spcBef>
        <a:spcPct val="30000"/>
      </a:spcBef>
      <a:spcAft>
        <a:spcPct val="0"/>
      </a:spcAft>
      <a:defRPr kumimoji="1" sz="1400" kern="1200">
        <a:solidFill>
          <a:schemeClr val="tx1"/>
        </a:solidFill>
        <a:latin typeface="+mn-lt"/>
        <a:ea typeface="+mn-ea"/>
        <a:cs typeface="+mn-cs"/>
      </a:defRPr>
    </a:lvl4pPr>
    <a:lvl5pPr marL="2085975" algn="l" defTabSz="1042988" rtl="0" fontAlgn="base">
      <a:spcBef>
        <a:spcPct val="30000"/>
      </a:spcBef>
      <a:spcAft>
        <a:spcPct val="0"/>
      </a:spcAft>
      <a:defRPr kumimoji="1" sz="1400" kern="1200">
        <a:solidFill>
          <a:schemeClr val="tx1"/>
        </a:solidFill>
        <a:latin typeface="+mn-lt"/>
        <a:ea typeface="+mn-ea"/>
        <a:cs typeface="+mn-cs"/>
      </a:defRPr>
    </a:lvl5pPr>
    <a:lvl6pPr marL="2607640" algn="l" defTabSz="1043056" rtl="0" eaLnBrk="1" latinLnBrk="0" hangingPunct="1">
      <a:defRPr kumimoji="1" sz="1400" kern="1200">
        <a:solidFill>
          <a:schemeClr val="tx1"/>
        </a:solidFill>
        <a:latin typeface="+mn-lt"/>
        <a:ea typeface="+mn-ea"/>
        <a:cs typeface="+mn-cs"/>
      </a:defRPr>
    </a:lvl6pPr>
    <a:lvl7pPr marL="3129168" algn="l" defTabSz="1043056" rtl="0" eaLnBrk="1" latinLnBrk="0" hangingPunct="1">
      <a:defRPr kumimoji="1" sz="1400" kern="1200">
        <a:solidFill>
          <a:schemeClr val="tx1"/>
        </a:solidFill>
        <a:latin typeface="+mn-lt"/>
        <a:ea typeface="+mn-ea"/>
        <a:cs typeface="+mn-cs"/>
      </a:defRPr>
    </a:lvl7pPr>
    <a:lvl8pPr marL="3650696" algn="l" defTabSz="1043056" rtl="0" eaLnBrk="1" latinLnBrk="0" hangingPunct="1">
      <a:defRPr kumimoji="1" sz="1400" kern="1200">
        <a:solidFill>
          <a:schemeClr val="tx1"/>
        </a:solidFill>
        <a:latin typeface="+mn-lt"/>
        <a:ea typeface="+mn-ea"/>
        <a:cs typeface="+mn-cs"/>
      </a:defRPr>
    </a:lvl8pPr>
    <a:lvl9pPr marL="4172224" algn="l" defTabSz="1043056"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536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042988" fontAlgn="base">
              <a:spcBef>
                <a:spcPct val="0"/>
              </a:spcBef>
              <a:spcAft>
                <a:spcPct val="0"/>
              </a:spcAft>
            </a:pPr>
            <a:fld id="{E0595F8A-3096-4EBC-9D3F-1EA946BD71D0}" type="slidenum">
              <a:rPr lang="ja-JP" altLang="en-US"/>
              <a:pPr defTabSz="1042988" fontAlgn="base">
                <a:spcBef>
                  <a:spcPct val="0"/>
                </a:spcBef>
                <a:spcAft>
                  <a:spcPct val="0"/>
                </a:spcAft>
              </a:pPr>
              <a:t>1</a:t>
            </a:fld>
            <a:endParaRPr lang="en-US" altLang="ja-JP"/>
          </a:p>
        </p:txBody>
      </p:sp>
    </p:spTree>
    <p:extLst>
      <p:ext uri="{BB962C8B-B14F-4D97-AF65-F5344CB8AC3E}">
        <p14:creationId xmlns:p14="http://schemas.microsoft.com/office/powerpoint/2010/main" val="325600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81D8677-1972-4047-95F4-83FBACF2023F}" type="datetimeFigureOut">
              <a:rPr lang="ja-JP" altLang="en-US"/>
              <a:pPr>
                <a:defRPr/>
              </a:pPr>
              <a:t>2014/9/3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3647973-F7A9-4965-B760-E1B1B0B359E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6B0EBE7-8D08-47EA-BFF2-C1838FC59029}" type="datetimeFigureOut">
              <a:rPr lang="ja-JP" altLang="en-US"/>
              <a:pPr>
                <a:defRPr/>
              </a:pPr>
              <a:t>2014/9/3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80DC792-CEAD-4BDD-9082-D6B34A6731EC}"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1"/>
            <a:ext cx="1275964" cy="1216374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83548" y="571801"/>
            <a:ext cx="3701869" cy="1216374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0E4E7A2-C648-4088-8A20-B9E1CA0617F6}" type="datetimeFigureOut">
              <a:rPr lang="ja-JP" altLang="en-US"/>
              <a:pPr>
                <a:defRPr/>
              </a:pPr>
              <a:t>2014/9/3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D8A900C-EF9E-4257-9A45-624010B8DB1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803874E-EE5F-41AA-8894-0F01314EA0A1}" type="datetimeFigureOut">
              <a:rPr lang="ja-JP" altLang="en-US"/>
              <a:pPr>
                <a:defRPr/>
              </a:pPr>
              <a:t>2014/9/3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7CC116E-4E57-4A79-AD7F-14C5AD7A148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A3EC35D-874E-4D89-9336-54315936471D}" type="datetimeFigureOut">
              <a:rPr lang="ja-JP" altLang="en-US"/>
              <a:pPr>
                <a:defRPr/>
              </a:pPr>
              <a:t>2014/9/3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1DCC469-9390-4E70-996E-2B89BC87E929}"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283548"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2898485"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3107AAF0-F953-4DBC-9F7E-D437676DAE0F}" type="datetimeFigureOut">
              <a:rPr lang="ja-JP" altLang="en-US"/>
              <a:pPr>
                <a:defRPr/>
              </a:pPr>
              <a:t>2014/9/3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CD48681-FED9-4DF8-B021-CE04DC6F992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1021E7AD-AF1C-4546-9FB9-98B523C4A445}" type="datetimeFigureOut">
              <a:rPr lang="ja-JP" altLang="en-US"/>
              <a:pPr>
                <a:defRPr/>
              </a:pPr>
              <a:t>2014/9/3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15164E6-00F0-4AB2-9E3E-C250508A6503}"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2D9ECE5-A75E-4AF0-9E17-6B44DE4BC982}" type="datetimeFigureOut">
              <a:rPr lang="ja-JP" altLang="en-US"/>
              <a:pPr>
                <a:defRPr/>
              </a:pPr>
              <a:t>2014/9/3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09DA9000-1A31-4A47-9F35-80265A5E907F}"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E302BDA-21E2-4A0E-9AD6-053D4ACD9D9E}" type="datetimeFigureOut">
              <a:rPr lang="ja-JP" altLang="en-US"/>
              <a:pPr>
                <a:defRPr/>
              </a:pPr>
              <a:t>2014/9/3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1A540A99-F410-4E73-B058-8EB2B24D3C78}"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ACABE8B-D495-44F2-BEBC-A2BE47A1A5A1}" type="datetimeFigureOut">
              <a:rPr lang="ja-JP" altLang="en-US"/>
              <a:pPr>
                <a:defRPr/>
              </a:pPr>
              <a:t>2014/9/3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8635B1B-DA73-4908-93A7-D9328336400C}"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482060" y="955475"/>
            <a:ext cx="4536758" cy="6416040"/>
          </a:xfrm>
        </p:spPr>
        <p:txBody>
          <a:bodyPr rtlCol="0">
            <a:normAutofit/>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pPr lvl="0"/>
            <a:endParaRPr lang="ja-JP" altLang="en-US" noProof="0"/>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5F3EF7FA-B865-4E6F-8489-25A2A9409391}" type="datetimeFigureOut">
              <a:rPr lang="ja-JP" altLang="en-US"/>
              <a:pPr>
                <a:defRPr/>
              </a:pPr>
              <a:t>2014/9/3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5685B88-C484-4315-95DA-58D7FC4CBCE5}"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77825" y="428625"/>
            <a:ext cx="6805613" cy="1781175"/>
          </a:xfrm>
          <a:prstGeom prst="rect">
            <a:avLst/>
          </a:prstGeom>
          <a:noFill/>
          <a:ln w="9525">
            <a:noFill/>
            <a:miter lim="800000"/>
            <a:headEnd/>
            <a:tailEnd/>
          </a:ln>
        </p:spPr>
        <p:txBody>
          <a:bodyPr vert="horz" wrap="square" lIns="104306" tIns="52153" rIns="104306" bIns="52153"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104306" tIns="52153" rIns="104306" bIns="52153"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377825" y="9910763"/>
            <a:ext cx="1765300" cy="569912"/>
          </a:xfrm>
          <a:prstGeom prst="rect">
            <a:avLst/>
          </a:prstGeom>
        </p:spPr>
        <p:txBody>
          <a:bodyPr vert="horz" lIns="104306" tIns="52153" rIns="104306" bIns="52153" rtlCol="0" anchor="ctr"/>
          <a:lstStyle>
            <a:lvl1pPr algn="l" defTabSz="1043056" fontAlgn="auto">
              <a:spcBef>
                <a:spcPts val="0"/>
              </a:spcBef>
              <a:spcAft>
                <a:spcPts val="0"/>
              </a:spcAft>
              <a:defRPr sz="1400" smtClean="0">
                <a:solidFill>
                  <a:schemeClr val="tx1">
                    <a:tint val="75000"/>
                  </a:schemeClr>
                </a:solidFill>
                <a:latin typeface="+mn-lt"/>
                <a:ea typeface="+mn-ea"/>
              </a:defRPr>
            </a:lvl1pPr>
          </a:lstStyle>
          <a:p>
            <a:pPr>
              <a:defRPr/>
            </a:pPr>
            <a:fld id="{C2313CBC-CD4B-49E7-866B-4A6632CB1577}" type="datetimeFigureOut">
              <a:rPr lang="ja-JP" altLang="en-US"/>
              <a:pPr>
                <a:defRPr/>
              </a:pPr>
              <a:t>2014/9/3</a:t>
            </a:fld>
            <a:endParaRPr lang="ja-JP" altLang="en-US"/>
          </a:p>
        </p:txBody>
      </p:sp>
      <p:sp>
        <p:nvSpPr>
          <p:cNvPr id="5" name="フッター プレースホルダー 4"/>
          <p:cNvSpPr>
            <a:spLocks noGrp="1"/>
          </p:cNvSpPr>
          <p:nvPr>
            <p:ph type="ftr" sz="quarter" idx="3"/>
          </p:nvPr>
        </p:nvSpPr>
        <p:spPr>
          <a:xfrm>
            <a:off x="2582863" y="9910763"/>
            <a:ext cx="2395537" cy="569912"/>
          </a:xfrm>
          <a:prstGeom prst="rect">
            <a:avLst/>
          </a:prstGeom>
        </p:spPr>
        <p:txBody>
          <a:bodyPr vert="horz" lIns="104306" tIns="52153" rIns="104306" bIns="52153" rtlCol="0" anchor="ctr"/>
          <a:lstStyle>
            <a:lvl1pPr algn="ctr" defTabSz="1043056" fontAlgn="auto">
              <a:spcBef>
                <a:spcPts val="0"/>
              </a:spcBef>
              <a:spcAft>
                <a:spcPts val="0"/>
              </a:spcAft>
              <a:defRPr sz="14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5418138" y="9910763"/>
            <a:ext cx="1765300" cy="569912"/>
          </a:xfrm>
          <a:prstGeom prst="rect">
            <a:avLst/>
          </a:prstGeom>
        </p:spPr>
        <p:txBody>
          <a:bodyPr vert="horz" lIns="104306" tIns="52153" rIns="104306" bIns="52153" rtlCol="0" anchor="ctr"/>
          <a:lstStyle>
            <a:lvl1pPr algn="r" defTabSz="1043056" fontAlgn="auto">
              <a:spcBef>
                <a:spcPts val="0"/>
              </a:spcBef>
              <a:spcAft>
                <a:spcPts val="0"/>
              </a:spcAft>
              <a:defRPr sz="1400" smtClean="0">
                <a:solidFill>
                  <a:schemeClr val="tx1">
                    <a:tint val="75000"/>
                  </a:schemeClr>
                </a:solidFill>
                <a:latin typeface="+mn-lt"/>
                <a:ea typeface="+mn-ea"/>
              </a:defRPr>
            </a:lvl1pPr>
          </a:lstStyle>
          <a:p>
            <a:pPr>
              <a:defRPr/>
            </a:pPr>
            <a:fld id="{7437DA4A-C53A-42E6-994D-6851E82303B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42988" rtl="0" fontAlgn="base">
        <a:spcBef>
          <a:spcPct val="0"/>
        </a:spcBef>
        <a:spcAft>
          <a:spcPct val="0"/>
        </a:spcAft>
        <a:defRPr kumimoji="1" sz="5000" kern="1200">
          <a:solidFill>
            <a:schemeClr val="tx1"/>
          </a:solidFill>
          <a:latin typeface="+mj-lt"/>
          <a:ea typeface="+mj-ea"/>
          <a:cs typeface="+mj-cs"/>
        </a:defRPr>
      </a:lvl1pPr>
      <a:lvl2pPr algn="ctr" defTabSz="1042988" rtl="0" fontAlgn="base">
        <a:spcBef>
          <a:spcPct val="0"/>
        </a:spcBef>
        <a:spcAft>
          <a:spcPct val="0"/>
        </a:spcAft>
        <a:defRPr kumimoji="1" sz="5000">
          <a:solidFill>
            <a:schemeClr val="tx1"/>
          </a:solidFill>
          <a:latin typeface="Calibri" pitchFamily="34" charset="0"/>
          <a:ea typeface="ＭＳ Ｐゴシック" charset="-128"/>
        </a:defRPr>
      </a:lvl2pPr>
      <a:lvl3pPr algn="ctr" defTabSz="1042988" rtl="0" fontAlgn="base">
        <a:spcBef>
          <a:spcPct val="0"/>
        </a:spcBef>
        <a:spcAft>
          <a:spcPct val="0"/>
        </a:spcAft>
        <a:defRPr kumimoji="1" sz="5000">
          <a:solidFill>
            <a:schemeClr val="tx1"/>
          </a:solidFill>
          <a:latin typeface="Calibri" pitchFamily="34" charset="0"/>
          <a:ea typeface="ＭＳ Ｐゴシック" charset="-128"/>
        </a:defRPr>
      </a:lvl3pPr>
      <a:lvl4pPr algn="ctr" defTabSz="1042988" rtl="0" fontAlgn="base">
        <a:spcBef>
          <a:spcPct val="0"/>
        </a:spcBef>
        <a:spcAft>
          <a:spcPct val="0"/>
        </a:spcAft>
        <a:defRPr kumimoji="1" sz="5000">
          <a:solidFill>
            <a:schemeClr val="tx1"/>
          </a:solidFill>
          <a:latin typeface="Calibri" pitchFamily="34" charset="0"/>
          <a:ea typeface="ＭＳ Ｐゴシック" charset="-128"/>
        </a:defRPr>
      </a:lvl4pPr>
      <a:lvl5pPr algn="ctr" defTabSz="1042988" rtl="0" fontAlgn="base">
        <a:spcBef>
          <a:spcPct val="0"/>
        </a:spcBef>
        <a:spcAft>
          <a:spcPct val="0"/>
        </a:spcAft>
        <a:defRPr kumimoji="1" sz="5000">
          <a:solidFill>
            <a:schemeClr val="tx1"/>
          </a:solidFill>
          <a:latin typeface="Calibri" pitchFamily="34" charset="0"/>
          <a:ea typeface="ＭＳ Ｐゴシック" charset="-128"/>
        </a:defRPr>
      </a:lvl5pPr>
      <a:lvl6pPr marL="457200" algn="ctr" defTabSz="1042988" rtl="0" fontAlgn="base">
        <a:spcBef>
          <a:spcPct val="0"/>
        </a:spcBef>
        <a:spcAft>
          <a:spcPct val="0"/>
        </a:spcAft>
        <a:defRPr kumimoji="1" sz="5000">
          <a:solidFill>
            <a:schemeClr val="tx1"/>
          </a:solidFill>
          <a:latin typeface="Calibri" pitchFamily="34" charset="0"/>
          <a:ea typeface="ＭＳ Ｐゴシック" charset="-128"/>
        </a:defRPr>
      </a:lvl6pPr>
      <a:lvl7pPr marL="914400" algn="ctr" defTabSz="1042988" rtl="0" fontAlgn="base">
        <a:spcBef>
          <a:spcPct val="0"/>
        </a:spcBef>
        <a:spcAft>
          <a:spcPct val="0"/>
        </a:spcAft>
        <a:defRPr kumimoji="1" sz="5000">
          <a:solidFill>
            <a:schemeClr val="tx1"/>
          </a:solidFill>
          <a:latin typeface="Calibri" pitchFamily="34" charset="0"/>
          <a:ea typeface="ＭＳ Ｐゴシック" charset="-128"/>
        </a:defRPr>
      </a:lvl7pPr>
      <a:lvl8pPr marL="1371600" algn="ctr" defTabSz="1042988" rtl="0" fontAlgn="base">
        <a:spcBef>
          <a:spcPct val="0"/>
        </a:spcBef>
        <a:spcAft>
          <a:spcPct val="0"/>
        </a:spcAft>
        <a:defRPr kumimoji="1" sz="5000">
          <a:solidFill>
            <a:schemeClr val="tx1"/>
          </a:solidFill>
          <a:latin typeface="Calibri" pitchFamily="34" charset="0"/>
          <a:ea typeface="ＭＳ Ｐゴシック" charset="-128"/>
        </a:defRPr>
      </a:lvl8pPr>
      <a:lvl9pPr marL="1828800" algn="ctr" defTabSz="1042988" rtl="0" fontAlgn="base">
        <a:spcBef>
          <a:spcPct val="0"/>
        </a:spcBef>
        <a:spcAft>
          <a:spcPct val="0"/>
        </a:spcAft>
        <a:defRPr kumimoji="1" sz="5000">
          <a:solidFill>
            <a:schemeClr val="tx1"/>
          </a:solidFill>
          <a:latin typeface="Calibri" pitchFamily="34" charset="0"/>
          <a:ea typeface="ＭＳ Ｐゴシック" charset="-128"/>
        </a:defRPr>
      </a:lvl9pPr>
    </p:titleStyle>
    <p:bodyStyle>
      <a:lvl1pPr marL="390525" indent="-390525" algn="l" defTabSz="1042988" rtl="0" fontAlgn="base">
        <a:spcBef>
          <a:spcPct val="20000"/>
        </a:spcBef>
        <a:spcAft>
          <a:spcPct val="0"/>
        </a:spcAft>
        <a:buFont typeface="Arial" charset="0"/>
        <a:buChar char="•"/>
        <a:defRPr kumimoji="1" sz="3700" kern="1200">
          <a:solidFill>
            <a:schemeClr val="tx1"/>
          </a:solidFill>
          <a:latin typeface="+mn-lt"/>
          <a:ea typeface="+mn-ea"/>
          <a:cs typeface="+mn-cs"/>
        </a:defRPr>
      </a:lvl1pPr>
      <a:lvl2pPr marL="846138" indent="-325438" algn="l" defTabSz="1042988" rtl="0" fontAlgn="base">
        <a:spcBef>
          <a:spcPct val="20000"/>
        </a:spcBef>
        <a:spcAft>
          <a:spcPct val="0"/>
        </a:spcAft>
        <a:buFont typeface="Arial" charset="0"/>
        <a:buChar char="–"/>
        <a:defRPr kumimoji="1" sz="3200" kern="1200">
          <a:solidFill>
            <a:schemeClr val="tx1"/>
          </a:solidFill>
          <a:latin typeface="+mn-lt"/>
          <a:ea typeface="+mn-ea"/>
          <a:cs typeface="+mn-cs"/>
        </a:defRPr>
      </a:lvl2pPr>
      <a:lvl3pPr marL="1303338" indent="-260350" algn="l" defTabSz="1042988" rtl="0" fontAlgn="base">
        <a:spcBef>
          <a:spcPct val="20000"/>
        </a:spcBef>
        <a:spcAft>
          <a:spcPct val="0"/>
        </a:spcAft>
        <a:buFont typeface="Arial" charset="0"/>
        <a:buChar char="•"/>
        <a:defRPr kumimoji="1" sz="2700" kern="1200">
          <a:solidFill>
            <a:schemeClr val="tx1"/>
          </a:solidFill>
          <a:latin typeface="+mn-lt"/>
          <a:ea typeface="+mn-ea"/>
          <a:cs typeface="+mn-cs"/>
        </a:defRPr>
      </a:lvl3pPr>
      <a:lvl4pPr marL="1824038" indent="-260350" algn="l" defTabSz="1042988" rtl="0" fontAlgn="base">
        <a:spcBef>
          <a:spcPct val="20000"/>
        </a:spcBef>
        <a:spcAft>
          <a:spcPct val="0"/>
        </a:spcAft>
        <a:buFont typeface="Arial" charset="0"/>
        <a:buChar char="–"/>
        <a:defRPr kumimoji="1" sz="2300" kern="1200">
          <a:solidFill>
            <a:schemeClr val="tx1"/>
          </a:solidFill>
          <a:latin typeface="+mn-lt"/>
          <a:ea typeface="+mn-ea"/>
          <a:cs typeface="+mn-cs"/>
        </a:defRPr>
      </a:lvl4pPr>
      <a:lvl5pPr marL="2346325" indent="-260350" algn="l" defTabSz="1042988" rtl="0" fontAlgn="base">
        <a:spcBef>
          <a:spcPct val="20000"/>
        </a:spcBef>
        <a:spcAft>
          <a:spcPct val="0"/>
        </a:spcAft>
        <a:buFont typeface="Arial"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6363" y="1570038"/>
            <a:ext cx="7354887" cy="6931025"/>
          </a:xfrm>
          <a:prstGeom prst="rect">
            <a:avLst/>
          </a:prstGeom>
          <a:solidFill>
            <a:srgbClr val="CCECFF">
              <a:alpha val="49000"/>
            </a:srgbClr>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3" name="角丸四角形 2"/>
          <p:cNvSpPr/>
          <p:nvPr/>
        </p:nvSpPr>
        <p:spPr>
          <a:xfrm>
            <a:off x="207963" y="669925"/>
            <a:ext cx="7177087" cy="833438"/>
          </a:xfrm>
          <a:prstGeom prst="roundRect">
            <a:avLst/>
          </a:prstGeom>
          <a:solidFill>
            <a:srgbClr val="FFFF0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anchor="ctr"/>
          <a:lstStyle/>
          <a:p>
            <a:pPr algn="ctr" defTabSz="1043056" fontAlgn="auto">
              <a:spcBef>
                <a:spcPts val="0"/>
              </a:spcBef>
              <a:spcAft>
                <a:spcPts val="0"/>
              </a:spcAft>
              <a:defRPr/>
            </a:pPr>
            <a:endParaRPr lang="ja-JP" altLang="en-US"/>
          </a:p>
        </p:txBody>
      </p:sp>
      <p:sp>
        <p:nvSpPr>
          <p:cNvPr id="14339" name="テキスト ボックス 3"/>
          <p:cNvSpPr txBox="1">
            <a:spLocks noChangeArrowheads="1"/>
          </p:cNvSpPr>
          <p:nvPr/>
        </p:nvSpPr>
        <p:spPr bwMode="auto">
          <a:xfrm>
            <a:off x="1919062" y="660400"/>
            <a:ext cx="3754889" cy="843988"/>
          </a:xfrm>
          <a:prstGeom prst="rect">
            <a:avLst/>
          </a:prstGeom>
          <a:noFill/>
          <a:ln w="9525">
            <a:noFill/>
            <a:miter lim="800000"/>
            <a:headEnd/>
            <a:tailEnd/>
          </a:ln>
        </p:spPr>
        <p:txBody>
          <a:bodyPr wrap="none" lIns="104306" tIns="52153" rIns="104306" bIns="52153">
            <a:spAutoFit/>
          </a:bodyPr>
          <a:lstStyle/>
          <a:p>
            <a:pPr algn="ctr"/>
            <a:r>
              <a:rPr lang="ja-JP" altLang="en-US" sz="2300" b="1" dirty="0" smtClean="0">
                <a:latin typeface="ＭＳ Ｐゴシック" charset="-128"/>
                <a:cs typeface="Arial" charset="0"/>
              </a:rPr>
              <a:t>○○○○○○に</a:t>
            </a:r>
            <a:r>
              <a:rPr lang="ja-JP" altLang="en-US" sz="2300" b="1" dirty="0">
                <a:latin typeface="ＭＳ Ｐゴシック" charset="-128"/>
                <a:cs typeface="Arial" charset="0"/>
              </a:rPr>
              <a:t>関する研究</a:t>
            </a:r>
            <a:endParaRPr lang="en-US" altLang="ja-JP" sz="2300" b="1" dirty="0">
              <a:latin typeface="ＭＳ Ｐゴシック" charset="-128"/>
              <a:cs typeface="Arial" charset="0"/>
            </a:endParaRPr>
          </a:p>
          <a:p>
            <a:pPr algn="ctr"/>
            <a:r>
              <a:rPr lang="ja-JP" altLang="en-US" sz="2500" b="1" dirty="0">
                <a:latin typeface="ＭＳ Ｐゴシック" charset="-128"/>
                <a:cs typeface="Arial" charset="0"/>
              </a:rPr>
              <a:t>～</a:t>
            </a:r>
            <a:r>
              <a:rPr lang="ja-JP" altLang="en-US" sz="2500" b="1" dirty="0" smtClean="0">
                <a:latin typeface="ＭＳ Ｐゴシック" charset="-128"/>
                <a:cs typeface="Arial" charset="0"/>
              </a:rPr>
              <a:t>臨床</a:t>
            </a:r>
            <a:r>
              <a:rPr lang="ja-JP" altLang="en-US" sz="2500" b="1" dirty="0">
                <a:latin typeface="ＭＳ Ｐゴシック" charset="-128"/>
                <a:cs typeface="Arial" charset="0"/>
              </a:rPr>
              <a:t>研究</a:t>
            </a:r>
            <a:r>
              <a:rPr lang="ja-JP" altLang="en-US" sz="2500" b="1" dirty="0" smtClean="0">
                <a:latin typeface="ＭＳ Ｐゴシック" charset="-128"/>
                <a:cs typeface="Arial" charset="0"/>
              </a:rPr>
              <a:t>参加者</a:t>
            </a:r>
            <a:r>
              <a:rPr lang="ja-JP" altLang="en-US" sz="2500" b="1" dirty="0">
                <a:latin typeface="ＭＳ Ｐゴシック" charset="-128"/>
                <a:cs typeface="Arial" charset="0"/>
              </a:rPr>
              <a:t>募集～</a:t>
            </a:r>
          </a:p>
        </p:txBody>
      </p:sp>
      <p:pic>
        <p:nvPicPr>
          <p:cNvPr id="14341" name="Picture 4" descr="マークの中に文字を配置したタイプ"/>
          <p:cNvPicPr>
            <a:picLocks noChangeAspect="1" noChangeArrowheads="1"/>
          </p:cNvPicPr>
          <p:nvPr/>
        </p:nvPicPr>
        <p:blipFill>
          <a:blip r:embed="rId3"/>
          <a:srcRect/>
          <a:stretch>
            <a:fillRect/>
          </a:stretch>
        </p:blipFill>
        <p:spPr bwMode="auto">
          <a:xfrm>
            <a:off x="128588" y="149225"/>
            <a:ext cx="563562" cy="520700"/>
          </a:xfrm>
          <a:prstGeom prst="rect">
            <a:avLst/>
          </a:prstGeom>
          <a:solidFill>
            <a:schemeClr val="bg1"/>
          </a:solidFill>
          <a:ln w="9525">
            <a:noFill/>
            <a:miter lim="800000"/>
            <a:headEnd/>
            <a:tailEnd/>
          </a:ln>
        </p:spPr>
      </p:pic>
      <p:sp>
        <p:nvSpPr>
          <p:cNvPr id="14342" name="テキスト ボックス 16"/>
          <p:cNvSpPr txBox="1">
            <a:spLocks noChangeArrowheads="1"/>
          </p:cNvSpPr>
          <p:nvPr/>
        </p:nvSpPr>
        <p:spPr bwMode="auto">
          <a:xfrm>
            <a:off x="141288" y="1555750"/>
            <a:ext cx="1311275" cy="366713"/>
          </a:xfrm>
          <a:prstGeom prst="rect">
            <a:avLst/>
          </a:prstGeom>
          <a:noFill/>
          <a:ln w="9525">
            <a:noFill/>
            <a:miter lim="800000"/>
            <a:headEnd/>
            <a:tailEnd/>
          </a:ln>
        </p:spPr>
        <p:txBody>
          <a:bodyPr wrap="none" lIns="104306" tIns="52153" rIns="104306" bIns="52153">
            <a:spAutoFit/>
          </a:bodyPr>
          <a:lstStyle/>
          <a:p>
            <a:pPr algn="ctr"/>
            <a:r>
              <a:rPr lang="en-US" altLang="ja-JP" sz="1700" b="1" u="sng">
                <a:latin typeface="ＭＳ Ｐゴシック" charset="-128"/>
                <a:cs typeface="Arial" charset="0"/>
              </a:rPr>
              <a:t>1. </a:t>
            </a:r>
            <a:r>
              <a:rPr lang="ja-JP" altLang="en-US" sz="1700" b="1" u="sng">
                <a:latin typeface="ＭＳ Ｐゴシック" charset="-128"/>
                <a:cs typeface="Arial" charset="0"/>
              </a:rPr>
              <a:t>研究目的</a:t>
            </a:r>
          </a:p>
        </p:txBody>
      </p:sp>
      <p:sp>
        <p:nvSpPr>
          <p:cNvPr id="14343" name="テキスト ボックス 23"/>
          <p:cNvSpPr txBox="1">
            <a:spLocks noChangeArrowheads="1"/>
          </p:cNvSpPr>
          <p:nvPr/>
        </p:nvSpPr>
        <p:spPr bwMode="auto">
          <a:xfrm>
            <a:off x="141288" y="3605213"/>
            <a:ext cx="1531524" cy="366935"/>
          </a:xfrm>
          <a:prstGeom prst="rect">
            <a:avLst/>
          </a:prstGeom>
          <a:noFill/>
          <a:ln w="9525">
            <a:noFill/>
            <a:miter lim="800000"/>
            <a:headEnd/>
            <a:tailEnd/>
          </a:ln>
        </p:spPr>
        <p:txBody>
          <a:bodyPr wrap="none" lIns="104306" tIns="52153" rIns="104306" bIns="52153">
            <a:spAutoFit/>
          </a:bodyPr>
          <a:lstStyle/>
          <a:p>
            <a:r>
              <a:rPr lang="en-US" altLang="ja-JP" sz="1700" b="1" u="sng" dirty="0">
                <a:latin typeface="ＭＳ Ｐゴシック" charset="-128"/>
                <a:cs typeface="Arial" charset="0"/>
              </a:rPr>
              <a:t>2. </a:t>
            </a:r>
            <a:r>
              <a:rPr lang="ja-JP" altLang="en-US" sz="1700" b="1" u="sng" dirty="0">
                <a:latin typeface="ＭＳ Ｐゴシック" charset="-128"/>
                <a:cs typeface="Arial" charset="0"/>
              </a:rPr>
              <a:t>研究</a:t>
            </a:r>
            <a:r>
              <a:rPr lang="ja-JP" altLang="en-US" sz="1700" b="1" u="sng" dirty="0" smtClean="0">
                <a:latin typeface="ＭＳ Ｐゴシック" charset="-128"/>
                <a:cs typeface="Arial" charset="0"/>
              </a:rPr>
              <a:t>の</a:t>
            </a:r>
            <a:r>
              <a:rPr lang="ja-JP" altLang="en-US" sz="1700" b="1" u="sng" dirty="0">
                <a:latin typeface="ＭＳ Ｐゴシック" charset="-128"/>
                <a:cs typeface="Arial" charset="0"/>
              </a:rPr>
              <a:t>内容</a:t>
            </a:r>
          </a:p>
        </p:txBody>
      </p:sp>
      <p:sp>
        <p:nvSpPr>
          <p:cNvPr id="27" name="テキスト ボックス 26"/>
          <p:cNvSpPr txBox="1"/>
          <p:nvPr/>
        </p:nvSpPr>
        <p:spPr>
          <a:xfrm>
            <a:off x="247650" y="3913188"/>
            <a:ext cx="6931025" cy="1614487"/>
          </a:xfrm>
          <a:prstGeom prst="rect">
            <a:avLst/>
          </a:prstGeom>
          <a:noFill/>
        </p:spPr>
        <p:txBody>
          <a:bodyPr lIns="104306" tIns="52153" rIns="104306" bIns="52153">
            <a:spAutoFit/>
          </a:bodyPr>
          <a:lstStyle/>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対象： 健常な成人ボランティア、あるいは、</a:t>
            </a:r>
            <a:r>
              <a:rPr lang="zh-TW" altLang="en-US" sz="1400" dirty="0">
                <a:latin typeface="Arial" pitchFamily="34" charset="0"/>
                <a:ea typeface="ＭＳ Ｐゴシック" pitchFamily="50" charset="-128"/>
                <a:cs typeface="Arial" pitchFamily="34" charset="0"/>
              </a:rPr>
              <a:t>高血圧症、高脂血症、高尿酸血症、高血糖症、糖尿病、耐糖能異常、便秘症</a:t>
            </a:r>
            <a:r>
              <a:rPr lang="ja-JP" altLang="en-US" sz="1400" dirty="0">
                <a:latin typeface="Arial" pitchFamily="34" charset="0"/>
                <a:ea typeface="ＭＳ Ｐゴシック" pitchFamily="50" charset="-128"/>
                <a:cs typeface="Arial" pitchFamily="34" charset="0"/>
              </a:rPr>
              <a:t>の患者</a:t>
            </a:r>
            <a:endParaRPr lang="en-US" altLang="ja-JP" sz="1400" dirty="0">
              <a:latin typeface="Arial" pitchFamily="34" charset="0"/>
              <a:ea typeface="ＭＳ Ｐゴシック" pitchFamily="50" charset="-128"/>
              <a:cs typeface="Arial" pitchFamily="34" charset="0"/>
            </a:endParaRPr>
          </a:p>
          <a:p>
            <a:pPr defTabSz="1043056" fontAlgn="auto">
              <a:spcBef>
                <a:spcPts val="0"/>
              </a:spcBef>
              <a:spcAft>
                <a:spcPts val="0"/>
              </a:spcAft>
              <a:defRPr/>
            </a:pPr>
            <a:r>
              <a:rPr lang="ja-JP" altLang="en-US" sz="1400" dirty="0">
                <a:latin typeface="Arial" pitchFamily="34" charset="0"/>
                <a:ea typeface="ＭＳ Ｐゴシック" pitchFamily="50" charset="-128"/>
                <a:cs typeface="Arial" pitchFamily="34" charset="0"/>
              </a:rPr>
              <a:t>　　  </a:t>
            </a:r>
            <a:r>
              <a:rPr lang="en-US" altLang="ja-JP" sz="1400" dirty="0">
                <a:latin typeface="Arial" pitchFamily="34" charset="0"/>
                <a:ea typeface="ＭＳ Ｐゴシック" pitchFamily="50" charset="-128"/>
                <a:cs typeface="Arial" pitchFamily="34" charset="0"/>
              </a:rPr>
              <a:t>1) </a:t>
            </a:r>
            <a:r>
              <a:rPr lang="ja-JP" altLang="en-US" sz="1400" dirty="0">
                <a:latin typeface="Arial" pitchFamily="34" charset="0"/>
                <a:ea typeface="ＭＳ Ｐゴシック" pitchFamily="50" charset="-128"/>
                <a:cs typeface="Arial" pitchFamily="34" charset="0"/>
              </a:rPr>
              <a:t>コンブに対しアレルギーを呈さない者      </a:t>
            </a:r>
            <a:r>
              <a:rPr lang="en-US" altLang="ja-JP" sz="1400" dirty="0">
                <a:latin typeface="Arial" pitchFamily="34" charset="0"/>
                <a:ea typeface="ＭＳ Ｐゴシック" pitchFamily="50" charset="-128"/>
                <a:cs typeface="Arial" pitchFamily="34" charset="0"/>
              </a:rPr>
              <a:t>2) 20</a:t>
            </a:r>
            <a:r>
              <a:rPr lang="ja-JP" altLang="en-US" sz="1400" dirty="0">
                <a:latin typeface="Arial" pitchFamily="34" charset="0"/>
                <a:ea typeface="ＭＳ Ｐゴシック" pitchFamily="50" charset="-128"/>
                <a:cs typeface="Arial" pitchFamily="34" charset="0"/>
              </a:rPr>
              <a:t>歳以上の者　</a:t>
            </a:r>
            <a:endParaRPr lang="en-US" altLang="ja-JP" sz="1400" dirty="0">
              <a:latin typeface="Arial" pitchFamily="34" charset="0"/>
              <a:ea typeface="ＭＳ Ｐゴシック" pitchFamily="50" charset="-128"/>
              <a:cs typeface="Arial" pitchFamily="34" charset="0"/>
            </a:endParaRPr>
          </a:p>
          <a:p>
            <a:pPr defTabSz="1043056" fontAlgn="auto">
              <a:spcBef>
                <a:spcPts val="0"/>
              </a:spcBef>
              <a:spcAft>
                <a:spcPts val="0"/>
              </a:spcAft>
              <a:defRPr/>
            </a:pPr>
            <a:r>
              <a:rPr lang="ja-JP" altLang="en-US" sz="1400" dirty="0">
                <a:latin typeface="Arial" pitchFamily="34" charset="0"/>
                <a:ea typeface="ＭＳ Ｐゴシック" pitchFamily="50" charset="-128"/>
                <a:cs typeface="Arial" pitchFamily="34" charset="0"/>
              </a:rPr>
              <a:t>　　　</a:t>
            </a:r>
            <a:r>
              <a:rPr lang="en-US" altLang="ja-JP" sz="1400" dirty="0">
                <a:latin typeface="Arial" pitchFamily="34" charset="0"/>
                <a:ea typeface="ＭＳ Ｐゴシック" pitchFamily="50" charset="-128"/>
                <a:cs typeface="Arial" pitchFamily="34" charset="0"/>
              </a:rPr>
              <a:t>3) </a:t>
            </a:r>
            <a:r>
              <a:rPr lang="ja-JP" altLang="en-US" sz="1400" dirty="0">
                <a:latin typeface="Arial" pitchFamily="34" charset="0"/>
                <a:ea typeface="ＭＳ Ｐゴシック" pitchFamily="50" charset="-128"/>
                <a:cs typeface="Arial" pitchFamily="34" charset="0"/>
              </a:rPr>
              <a:t>本人から文書の同意を得られた者　　　  </a:t>
            </a:r>
            <a:r>
              <a:rPr lang="en-US" altLang="ja-JP" sz="1400" dirty="0">
                <a:latin typeface="Arial" pitchFamily="34" charset="0"/>
                <a:ea typeface="ＭＳ Ｐゴシック" pitchFamily="50" charset="-128"/>
                <a:cs typeface="Arial" pitchFamily="34" charset="0"/>
              </a:rPr>
              <a:t>4) </a:t>
            </a:r>
            <a:r>
              <a:rPr lang="ja-JP" altLang="en-US" sz="1400" dirty="0">
                <a:latin typeface="Arial" pitchFamily="34" charset="0"/>
                <a:ea typeface="ＭＳ Ｐゴシック" pitchFamily="50" charset="-128"/>
                <a:cs typeface="Arial" pitchFamily="34" charset="0"/>
              </a:rPr>
              <a:t>甲状腺疾患を有さない者</a:t>
            </a:r>
            <a:endParaRPr lang="en-US" altLang="ja-JP" sz="1400" dirty="0">
              <a:latin typeface="Arial" pitchFamily="34" charset="0"/>
              <a:ea typeface="ＭＳ Ｐゴシック" pitchFamily="50" charset="-128"/>
              <a:cs typeface="Arial" pitchFamily="34" charset="0"/>
            </a:endParaRPr>
          </a:p>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募集人数： </a:t>
            </a:r>
            <a:r>
              <a:rPr lang="en-US" altLang="ja-JP" sz="1400" dirty="0">
                <a:latin typeface="Arial" pitchFamily="34" charset="0"/>
                <a:ea typeface="ＭＳ Ｐゴシック" pitchFamily="50" charset="-128"/>
                <a:cs typeface="Arial" pitchFamily="34" charset="0"/>
              </a:rPr>
              <a:t>40</a:t>
            </a:r>
            <a:r>
              <a:rPr lang="ja-JP" altLang="en-US" sz="1400" dirty="0">
                <a:latin typeface="Arial" pitchFamily="34" charset="0"/>
                <a:ea typeface="ＭＳ Ｐゴシック" pitchFamily="50" charset="-128"/>
                <a:cs typeface="Arial" pitchFamily="34" charset="0"/>
              </a:rPr>
              <a:t>名</a:t>
            </a:r>
            <a:endParaRPr lang="en-US" altLang="ja-JP" sz="1400" dirty="0">
              <a:latin typeface="Arial" pitchFamily="34" charset="0"/>
              <a:ea typeface="ＭＳ Ｐゴシック" pitchFamily="50" charset="-128"/>
              <a:cs typeface="Arial" pitchFamily="34" charset="0"/>
            </a:endParaRPr>
          </a:p>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実施内容： </a:t>
            </a:r>
            <a:r>
              <a:rPr lang="en-US" altLang="ja-JP" sz="1400" dirty="0">
                <a:latin typeface="Arial" pitchFamily="34" charset="0"/>
                <a:ea typeface="ＭＳ Ｐゴシック" pitchFamily="50" charset="-128"/>
                <a:cs typeface="Arial" pitchFamily="34" charset="0"/>
              </a:rPr>
              <a:t>1</a:t>
            </a:r>
            <a:r>
              <a:rPr lang="ja-JP" altLang="en-US" sz="1400" dirty="0">
                <a:latin typeface="Arial" pitchFamily="34" charset="0"/>
                <a:ea typeface="ＭＳ Ｐゴシック" pitchFamily="50" charset="-128"/>
                <a:cs typeface="Arial" pitchFamily="34" charset="0"/>
              </a:rPr>
              <a:t>日あたり</a:t>
            </a:r>
            <a:r>
              <a:rPr lang="en-US" altLang="ja-JP" sz="1400" dirty="0">
                <a:latin typeface="Arial" pitchFamily="34" charset="0"/>
                <a:ea typeface="ＭＳ Ｐゴシック" pitchFamily="50" charset="-128"/>
                <a:cs typeface="Arial" pitchFamily="34" charset="0"/>
              </a:rPr>
              <a:t>6 g</a:t>
            </a:r>
            <a:r>
              <a:rPr lang="ja-JP" altLang="en-US" sz="1400" dirty="0" err="1">
                <a:latin typeface="Arial" pitchFamily="34" charset="0"/>
                <a:ea typeface="ＭＳ Ｐゴシック" pitchFamily="50" charset="-128"/>
                <a:cs typeface="Arial" pitchFamily="34" charset="0"/>
              </a:rPr>
              <a:t>の焙煎</a:t>
            </a:r>
            <a:r>
              <a:rPr lang="ja-JP" altLang="en-US" sz="1400" dirty="0">
                <a:latin typeface="Arial" pitchFamily="34" charset="0"/>
                <a:ea typeface="ＭＳ Ｐゴシック" pitchFamily="50" charset="-128"/>
                <a:cs typeface="Arial" pitchFamily="34" charset="0"/>
              </a:rPr>
              <a:t>コンブを</a:t>
            </a:r>
            <a:r>
              <a:rPr lang="en-US" altLang="ja-JP" sz="1400" dirty="0">
                <a:latin typeface="Arial" pitchFamily="34" charset="0"/>
                <a:ea typeface="ＭＳ Ｐゴシック" pitchFamily="50" charset="-128"/>
                <a:cs typeface="Arial" pitchFamily="34" charset="0"/>
              </a:rPr>
              <a:t>4</a:t>
            </a:r>
            <a:r>
              <a:rPr lang="ja-JP" altLang="en-US" sz="1400" dirty="0">
                <a:latin typeface="Arial" pitchFamily="34" charset="0"/>
                <a:ea typeface="ＭＳ Ｐゴシック" pitchFamily="50" charset="-128"/>
                <a:cs typeface="Arial" pitchFamily="34" charset="0"/>
              </a:rPr>
              <a:t>週間摂取。以下の日程で、　　　　　　　　　</a:t>
            </a:r>
            <a:endParaRPr lang="en-US" altLang="ja-JP" sz="1400" dirty="0">
              <a:latin typeface="Arial" pitchFamily="34" charset="0"/>
              <a:ea typeface="ＭＳ Ｐゴシック" pitchFamily="50" charset="-128"/>
              <a:cs typeface="Arial" pitchFamily="34" charset="0"/>
            </a:endParaRPr>
          </a:p>
          <a:p>
            <a:pPr defTabSz="1043056" fontAlgn="auto">
              <a:spcBef>
                <a:spcPts val="0"/>
              </a:spcBef>
              <a:spcAft>
                <a:spcPts val="0"/>
              </a:spcAft>
              <a:defRPr/>
            </a:pPr>
            <a:r>
              <a:rPr lang="ja-JP" altLang="en-US" sz="1400" dirty="0">
                <a:latin typeface="Arial" pitchFamily="34" charset="0"/>
                <a:ea typeface="ＭＳ Ｐゴシック" pitchFamily="50" charset="-128"/>
                <a:cs typeface="Arial" pitchFamily="34" charset="0"/>
              </a:rPr>
              <a:t>　　</a:t>
            </a:r>
            <a:r>
              <a:rPr lang="en-US" altLang="ja-JP" sz="1400" dirty="0">
                <a:latin typeface="Arial" pitchFamily="34" charset="0"/>
                <a:ea typeface="ＭＳ Ｐゴシック" pitchFamily="50" charset="-128"/>
                <a:cs typeface="Arial" pitchFamily="34" charset="0"/>
              </a:rPr>
              <a:t>           </a:t>
            </a:r>
            <a:r>
              <a:rPr lang="ja-JP" altLang="en-US" sz="1400" dirty="0">
                <a:latin typeface="Arial" pitchFamily="34" charset="0"/>
                <a:ea typeface="ＭＳ Ｐゴシック" pitchFamily="50" charset="-128"/>
                <a:cs typeface="Arial" pitchFamily="34" charset="0"/>
              </a:rPr>
              <a:t>　　　採血、体重、身長、血圧、脈拍測定を行い、アンケートに答えて頂く</a:t>
            </a:r>
            <a:endParaRPr lang="en-US" altLang="ja-JP" sz="1400" dirty="0">
              <a:latin typeface="Arial" pitchFamily="34" charset="0"/>
              <a:ea typeface="ＭＳ Ｐゴシック" pitchFamily="50" charset="-128"/>
              <a:cs typeface="Arial" pitchFamily="34" charset="0"/>
            </a:endParaRPr>
          </a:p>
        </p:txBody>
      </p:sp>
      <p:sp>
        <p:nvSpPr>
          <p:cNvPr id="21" name="角丸四角形 20"/>
          <p:cNvSpPr/>
          <p:nvPr/>
        </p:nvSpPr>
        <p:spPr>
          <a:xfrm>
            <a:off x="125413" y="8537575"/>
            <a:ext cx="7323137" cy="2073275"/>
          </a:xfrm>
          <a:prstGeom prst="roundRect">
            <a:avLst/>
          </a:prstGeom>
          <a:solidFill>
            <a:srgbClr val="FFCC6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anchor="ctr"/>
          <a:lstStyle/>
          <a:p>
            <a:pPr algn="ctr" defTabSz="1043056" fontAlgn="auto">
              <a:spcBef>
                <a:spcPts val="0"/>
              </a:spcBef>
              <a:spcAft>
                <a:spcPts val="0"/>
              </a:spcAft>
              <a:defRPr/>
            </a:pPr>
            <a:endParaRPr lang="ja-JP" altLang="en-US"/>
          </a:p>
        </p:txBody>
      </p:sp>
      <p:sp>
        <p:nvSpPr>
          <p:cNvPr id="14346" name="テキスト ボックス 12"/>
          <p:cNvSpPr txBox="1">
            <a:spLocks noChangeArrowheads="1"/>
          </p:cNvSpPr>
          <p:nvPr/>
        </p:nvSpPr>
        <p:spPr bwMode="auto">
          <a:xfrm>
            <a:off x="2355850" y="9607550"/>
            <a:ext cx="5251450" cy="966788"/>
          </a:xfrm>
          <a:prstGeom prst="rect">
            <a:avLst/>
          </a:prstGeom>
          <a:noFill/>
          <a:ln w="9525">
            <a:noFill/>
            <a:miter lim="800000"/>
            <a:headEnd/>
            <a:tailEnd/>
          </a:ln>
        </p:spPr>
        <p:txBody>
          <a:bodyPr lIns="104306" tIns="52153" rIns="104306" bIns="52153">
            <a:spAutoFit/>
          </a:bodyPr>
          <a:lstStyle/>
          <a:p>
            <a:r>
              <a:rPr lang="ja-JP" altLang="en-US" sz="1400" u="sng" dirty="0">
                <a:cs typeface="Arial" charset="0"/>
              </a:rPr>
              <a:t>研究責任者</a:t>
            </a:r>
            <a:endParaRPr lang="en-US" altLang="ja-JP" sz="1400" u="sng" dirty="0">
              <a:cs typeface="Arial" charset="0"/>
            </a:endParaRPr>
          </a:p>
          <a:p>
            <a:r>
              <a:rPr lang="ja-JP" altLang="en-US" sz="1400" dirty="0">
                <a:cs typeface="Arial" charset="0"/>
              </a:rPr>
              <a:t>神戸大学大学院医学</a:t>
            </a:r>
            <a:r>
              <a:rPr lang="ja-JP" altLang="en-US" sz="1400" dirty="0" smtClean="0">
                <a:cs typeface="Arial" charset="0"/>
              </a:rPr>
              <a:t>研究科（分野名）（職名）（氏名）</a:t>
            </a:r>
            <a:endParaRPr lang="en-US" altLang="ja-JP" sz="1400" dirty="0">
              <a:cs typeface="Arial" charset="0"/>
            </a:endParaRPr>
          </a:p>
          <a:p>
            <a:r>
              <a:rPr lang="ja-JP" altLang="ja-JP" sz="1400" dirty="0" smtClean="0">
                <a:cs typeface="Arial" charset="0"/>
              </a:rPr>
              <a:t>〒</a:t>
            </a:r>
            <a:r>
              <a:rPr lang="en-US" altLang="ja-JP" sz="1400" dirty="0">
                <a:cs typeface="Arial" charset="0"/>
              </a:rPr>
              <a:t>650-0017</a:t>
            </a:r>
            <a:r>
              <a:rPr lang="ja-JP" altLang="ja-JP" sz="1400" dirty="0">
                <a:cs typeface="Arial" charset="0"/>
              </a:rPr>
              <a:t>神戸市中央区楠町</a:t>
            </a:r>
            <a:r>
              <a:rPr lang="en-US" altLang="ja-JP" sz="1400" dirty="0">
                <a:cs typeface="Arial" charset="0"/>
              </a:rPr>
              <a:t>7</a:t>
            </a:r>
            <a:r>
              <a:rPr lang="ja-JP" altLang="ja-JP" sz="1400" dirty="0">
                <a:cs typeface="Arial" charset="0"/>
              </a:rPr>
              <a:t>－</a:t>
            </a:r>
            <a:r>
              <a:rPr lang="en-US" altLang="ja-JP" sz="1400" dirty="0">
                <a:cs typeface="Arial" charset="0"/>
              </a:rPr>
              <a:t>5</a:t>
            </a:r>
            <a:r>
              <a:rPr lang="ja-JP" altLang="ja-JP" sz="1400" dirty="0" smtClean="0">
                <a:cs typeface="Arial" charset="0"/>
              </a:rPr>
              <a:t>－</a:t>
            </a:r>
            <a:r>
              <a:rPr lang="en-US" altLang="ja-JP" sz="1400" dirty="0" smtClean="0">
                <a:latin typeface="Arial" pitchFamily="34" charset="0"/>
                <a:ea typeface="ＭＳ Ｐゴシック" pitchFamily="50" charset="-128"/>
                <a:cs typeface="Arial" pitchFamily="34" charset="0"/>
              </a:rPr>
              <a:t>1</a:t>
            </a:r>
          </a:p>
          <a:p>
            <a:r>
              <a:rPr lang="ja-JP" altLang="ja-JP" sz="1400" dirty="0" smtClean="0">
                <a:cs typeface="Arial" charset="0"/>
              </a:rPr>
              <a:t>電話</a:t>
            </a:r>
            <a:r>
              <a:rPr lang="ja-JP" altLang="ja-JP" sz="1400" dirty="0">
                <a:cs typeface="Arial" charset="0"/>
              </a:rPr>
              <a:t>；</a:t>
            </a:r>
            <a:r>
              <a:rPr lang="en-US" altLang="ja-JP" sz="1400" dirty="0" smtClean="0">
                <a:cs typeface="Arial" charset="0"/>
              </a:rPr>
              <a:t>078-382-</a:t>
            </a:r>
            <a:r>
              <a:rPr lang="ja-JP" altLang="en-US" sz="1400" dirty="0" smtClean="0">
                <a:cs typeface="Arial" charset="0"/>
              </a:rPr>
              <a:t>（　　　）</a:t>
            </a:r>
            <a:r>
              <a:rPr lang="en-US" altLang="ja-JP" sz="1400" dirty="0" smtClean="0">
                <a:cs typeface="Arial" charset="0"/>
              </a:rPr>
              <a:t>, </a:t>
            </a:r>
            <a:r>
              <a:rPr lang="en-US" altLang="ja-JP" sz="1400" dirty="0">
                <a:cs typeface="Arial" charset="0"/>
              </a:rPr>
              <a:t>E-mail; </a:t>
            </a:r>
            <a:endParaRPr lang="ja-JP" altLang="en-US" sz="1400" dirty="0">
              <a:cs typeface="Arial" charset="0"/>
            </a:endParaRPr>
          </a:p>
        </p:txBody>
      </p:sp>
      <p:sp>
        <p:nvSpPr>
          <p:cNvPr id="14347" name="テキスト ボックス 30"/>
          <p:cNvSpPr txBox="1">
            <a:spLocks noChangeArrowheads="1"/>
          </p:cNvSpPr>
          <p:nvPr/>
        </p:nvSpPr>
        <p:spPr bwMode="auto">
          <a:xfrm>
            <a:off x="247650" y="8537575"/>
            <a:ext cx="7064375" cy="1106488"/>
          </a:xfrm>
          <a:prstGeom prst="rect">
            <a:avLst/>
          </a:prstGeom>
          <a:noFill/>
          <a:ln w="9525">
            <a:noFill/>
            <a:miter lim="800000"/>
            <a:headEnd/>
            <a:tailEnd/>
          </a:ln>
        </p:spPr>
        <p:txBody>
          <a:bodyPr lIns="104306" tIns="52153" rIns="104306" bIns="52153">
            <a:spAutoFit/>
          </a:bodyPr>
          <a:lstStyle/>
          <a:p>
            <a:r>
              <a:rPr lang="ja-JP" altLang="en-US" sz="1300">
                <a:cs typeface="Arial" charset="0"/>
              </a:rPr>
              <a:t>　</a:t>
            </a:r>
            <a:r>
              <a:rPr lang="ja-JP" altLang="en-US" sz="1300" smtClean="0">
                <a:cs typeface="Arial" charset="0"/>
              </a:rPr>
              <a:t>臨床研究に</a:t>
            </a:r>
            <a:r>
              <a:rPr lang="ja-JP" altLang="en-US" sz="1300">
                <a:cs typeface="Arial" charset="0"/>
              </a:rPr>
              <a:t>参加ご希望の方は、下記までお電話をお願いいたします</a:t>
            </a:r>
            <a:r>
              <a:rPr lang="ja-JP" altLang="en-US" sz="1300" smtClean="0">
                <a:cs typeface="Arial" charset="0"/>
              </a:rPr>
              <a:t>。</a:t>
            </a:r>
            <a:r>
              <a:rPr lang="ja-JP" altLang="en-US" sz="1300">
                <a:cs typeface="Arial" charset="0"/>
              </a:rPr>
              <a:t>研究</a:t>
            </a:r>
            <a:r>
              <a:rPr lang="ja-JP" altLang="en-US" sz="1300" smtClean="0">
                <a:cs typeface="Arial" charset="0"/>
              </a:rPr>
              <a:t>の</a:t>
            </a:r>
            <a:r>
              <a:rPr lang="ja-JP" altLang="en-US" sz="1300">
                <a:cs typeface="Arial" charset="0"/>
              </a:rPr>
              <a:t>予定が組まれ次第、担当者から詳しい内容を連絡させて頂きますので、そのうえで参加するかどうかを判断して頂ければ結構です。なお、お知らせ頂いた個人情報は、当研究室スタッフが厳重に管理します。また、採取した検体は、匿名化された後に処理を行うことで</a:t>
            </a:r>
            <a:r>
              <a:rPr lang="ja-JP" altLang="ja-JP" sz="1300">
                <a:latin typeface="Calibri" pitchFamily="34" charset="0"/>
              </a:rPr>
              <a:t>ご参加いただいた方々</a:t>
            </a:r>
            <a:r>
              <a:rPr lang="ja-JP" altLang="en-US" sz="1300">
                <a:cs typeface="Arial" charset="0"/>
              </a:rPr>
              <a:t>に関する守秘義務を遵守いたします。当研究では、謝礼はありませんが、各種検査は無料です。</a:t>
            </a:r>
          </a:p>
        </p:txBody>
      </p:sp>
      <p:sp>
        <p:nvSpPr>
          <p:cNvPr id="15" name="テキスト ボックス 14"/>
          <p:cNvSpPr txBox="1"/>
          <p:nvPr/>
        </p:nvSpPr>
        <p:spPr>
          <a:xfrm>
            <a:off x="247650" y="7053263"/>
            <a:ext cx="7124700" cy="1452562"/>
          </a:xfrm>
          <a:prstGeom prst="rect">
            <a:avLst/>
          </a:prstGeom>
          <a:noFill/>
        </p:spPr>
        <p:txBody>
          <a:bodyPr lIns="104306" tIns="52153" rIns="104306" bIns="52153">
            <a:spAutoFit/>
          </a:bodyPr>
          <a:lstStyle/>
          <a:p>
            <a:pPr defTabSz="1043056" fontAlgn="auto">
              <a:lnSpc>
                <a:spcPts val="2053"/>
              </a:lnSpc>
              <a:spcBef>
                <a:spcPts val="0"/>
              </a:spcBef>
              <a:spcAft>
                <a:spcPts val="0"/>
              </a:spcAft>
              <a:defRPr/>
            </a:pPr>
            <a:endParaRPr lang="en-US" altLang="ja-JP" sz="1400" dirty="0">
              <a:latin typeface="Arial" pitchFamily="34" charset="0"/>
              <a:ea typeface="ＭＳ Ｐゴシック" pitchFamily="50" charset="-128"/>
              <a:cs typeface="Arial" pitchFamily="34" charset="0"/>
            </a:endParaRPr>
          </a:p>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募集期間： </a:t>
            </a:r>
            <a:r>
              <a:rPr lang="en-US" altLang="ja-JP" sz="1400" dirty="0">
                <a:latin typeface="Arial" pitchFamily="34" charset="0"/>
                <a:ea typeface="ＭＳ Ｐゴシック" pitchFamily="50" charset="-128"/>
                <a:cs typeface="Arial" pitchFamily="34" charset="0"/>
              </a:rPr>
              <a:t>2013</a:t>
            </a:r>
            <a:r>
              <a:rPr lang="ja-JP" altLang="en-US" sz="1400" dirty="0">
                <a:latin typeface="Arial" pitchFamily="34" charset="0"/>
                <a:ea typeface="ＭＳ Ｐゴシック" pitchFamily="50" charset="-128"/>
                <a:cs typeface="Arial" pitchFamily="34" charset="0"/>
              </a:rPr>
              <a:t>年</a:t>
            </a:r>
            <a:r>
              <a:rPr lang="en-US" altLang="ja-JP" sz="1400" dirty="0">
                <a:latin typeface="Arial" pitchFamily="34" charset="0"/>
                <a:ea typeface="ＭＳ Ｐゴシック" pitchFamily="50" charset="-128"/>
                <a:cs typeface="Arial" pitchFamily="34" charset="0"/>
              </a:rPr>
              <a:t>1</a:t>
            </a:r>
            <a:r>
              <a:rPr lang="ja-JP" altLang="en-US" sz="1400" dirty="0">
                <a:latin typeface="Arial" pitchFamily="34" charset="0"/>
                <a:ea typeface="ＭＳ Ｐゴシック" pitchFamily="50" charset="-128"/>
                <a:cs typeface="Arial" pitchFamily="34" charset="0"/>
              </a:rPr>
              <a:t>月</a:t>
            </a:r>
            <a:r>
              <a:rPr lang="en-US" altLang="ja-JP" sz="1400" dirty="0">
                <a:latin typeface="Arial" pitchFamily="34" charset="0"/>
                <a:ea typeface="ＭＳ Ｐゴシック" pitchFamily="50" charset="-128"/>
                <a:cs typeface="Arial" pitchFamily="34" charset="0"/>
              </a:rPr>
              <a:t>25</a:t>
            </a:r>
            <a:r>
              <a:rPr lang="ja-JP" altLang="en-US" sz="1400" dirty="0">
                <a:latin typeface="Arial" pitchFamily="34" charset="0"/>
                <a:ea typeface="ＭＳ Ｐゴシック" pitchFamily="50" charset="-128"/>
                <a:cs typeface="Arial" pitchFamily="34" charset="0"/>
              </a:rPr>
              <a:t>日まで（下記まで、お電話お願いします。）</a:t>
            </a:r>
            <a:endParaRPr lang="en-US" altLang="ja-JP" sz="1400" dirty="0">
              <a:latin typeface="Arial" pitchFamily="34" charset="0"/>
              <a:ea typeface="ＭＳ Ｐゴシック" pitchFamily="50" charset="-128"/>
              <a:cs typeface="Arial" pitchFamily="34" charset="0"/>
            </a:endParaRPr>
          </a:p>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実施期間： </a:t>
            </a:r>
            <a:r>
              <a:rPr lang="en-US" altLang="ja-JP" sz="1400" dirty="0">
                <a:latin typeface="Arial" pitchFamily="34" charset="0"/>
                <a:ea typeface="ＭＳ Ｐゴシック" pitchFamily="50" charset="-128"/>
                <a:cs typeface="Arial" pitchFamily="34" charset="0"/>
              </a:rPr>
              <a:t>2013</a:t>
            </a:r>
            <a:r>
              <a:rPr lang="ja-JP" altLang="en-US" sz="1400" dirty="0">
                <a:latin typeface="Arial" pitchFamily="34" charset="0"/>
                <a:ea typeface="ＭＳ Ｐゴシック" pitchFamily="50" charset="-128"/>
                <a:cs typeface="Arial" pitchFamily="34" charset="0"/>
              </a:rPr>
              <a:t>年</a:t>
            </a:r>
            <a:r>
              <a:rPr lang="en-US" altLang="ja-JP" sz="1400" dirty="0">
                <a:latin typeface="Arial" pitchFamily="34" charset="0"/>
                <a:ea typeface="ＭＳ Ｐゴシック" pitchFamily="50" charset="-128"/>
                <a:cs typeface="Arial" pitchFamily="34" charset="0"/>
              </a:rPr>
              <a:t>2</a:t>
            </a:r>
            <a:r>
              <a:rPr lang="ja-JP" altLang="en-US" sz="1400" dirty="0">
                <a:latin typeface="Arial" pitchFamily="34" charset="0"/>
                <a:ea typeface="ＭＳ Ｐゴシック" pitchFamily="50" charset="-128"/>
                <a:cs typeface="Arial" pitchFamily="34" charset="0"/>
              </a:rPr>
              <a:t>月初旬から</a:t>
            </a:r>
            <a:r>
              <a:rPr lang="en-US" altLang="ja-JP" sz="1400" dirty="0">
                <a:latin typeface="Arial" pitchFamily="34" charset="0"/>
                <a:ea typeface="ＭＳ Ｐゴシック" pitchFamily="50" charset="-128"/>
                <a:cs typeface="Arial" pitchFamily="34" charset="0"/>
              </a:rPr>
              <a:t>4</a:t>
            </a:r>
            <a:r>
              <a:rPr lang="ja-JP" altLang="en-US" sz="1400" dirty="0">
                <a:latin typeface="Arial" pitchFamily="34" charset="0"/>
                <a:ea typeface="ＭＳ Ｐゴシック" pitchFamily="50" charset="-128"/>
                <a:cs typeface="Arial" pitchFamily="34" charset="0"/>
              </a:rPr>
              <a:t>月末　</a:t>
            </a:r>
            <a:endParaRPr lang="en-US" altLang="ja-JP" sz="1400" dirty="0">
              <a:latin typeface="Arial" pitchFamily="34" charset="0"/>
              <a:ea typeface="ＭＳ Ｐゴシック" pitchFamily="50" charset="-128"/>
              <a:cs typeface="Arial" pitchFamily="34" charset="0"/>
            </a:endParaRPr>
          </a:p>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検査結果： 検査結果は、後日、郵送にて送付させて頂きます。（無料）　</a:t>
            </a:r>
            <a:endParaRPr lang="en-US" altLang="ja-JP" sz="1400" dirty="0">
              <a:latin typeface="Arial" pitchFamily="34" charset="0"/>
              <a:ea typeface="ＭＳ Ｐゴシック" pitchFamily="50" charset="-128"/>
              <a:cs typeface="Arial" pitchFamily="34" charset="0"/>
            </a:endParaRPr>
          </a:p>
          <a:p>
            <a:pPr marL="325955" indent="-325955" defTabSz="1043056" fontAlgn="auto">
              <a:spcBef>
                <a:spcPts val="0"/>
              </a:spcBef>
              <a:spcAft>
                <a:spcPts val="0"/>
              </a:spcAft>
              <a:buFont typeface="Wingdings" pitchFamily="2" charset="2"/>
              <a:buChar char="u"/>
              <a:defRPr/>
            </a:pPr>
            <a:r>
              <a:rPr lang="ja-JP" altLang="en-US" sz="1400" dirty="0">
                <a:latin typeface="Arial" pitchFamily="34" charset="0"/>
                <a:ea typeface="ＭＳ Ｐゴシック" pitchFamily="50" charset="-128"/>
                <a:cs typeface="Arial" pitchFamily="34" charset="0"/>
              </a:rPr>
              <a:t>実施場所： 神戸大学医学部附属病院（市営地下鉄「大倉山」駅より徒歩</a:t>
            </a:r>
            <a:r>
              <a:rPr lang="en-US" altLang="ja-JP" sz="1400" dirty="0">
                <a:latin typeface="Arial" pitchFamily="34" charset="0"/>
                <a:ea typeface="ＭＳ Ｐゴシック" pitchFamily="50" charset="-128"/>
                <a:cs typeface="Arial" pitchFamily="34" charset="0"/>
              </a:rPr>
              <a:t>10</a:t>
            </a:r>
            <a:r>
              <a:rPr lang="ja-JP" altLang="en-US" sz="1400" dirty="0">
                <a:latin typeface="Arial" pitchFamily="34" charset="0"/>
                <a:ea typeface="ＭＳ Ｐゴシック" pitchFamily="50" charset="-128"/>
                <a:cs typeface="Arial" pitchFamily="34" charset="0"/>
              </a:rPr>
              <a:t>分、</a:t>
            </a:r>
            <a:endParaRPr lang="en-US" altLang="ja-JP" sz="1400" dirty="0">
              <a:latin typeface="Arial" pitchFamily="34" charset="0"/>
              <a:ea typeface="ＭＳ Ｐゴシック" pitchFamily="50" charset="-128"/>
              <a:cs typeface="Arial" pitchFamily="34" charset="0"/>
            </a:endParaRPr>
          </a:p>
          <a:p>
            <a:pPr defTabSz="1043056" fontAlgn="auto">
              <a:spcBef>
                <a:spcPts val="0"/>
              </a:spcBef>
              <a:spcAft>
                <a:spcPts val="0"/>
              </a:spcAft>
              <a:defRPr/>
            </a:pPr>
            <a:r>
              <a:rPr lang="ja-JP" altLang="en-US" sz="1400" dirty="0">
                <a:latin typeface="Arial" pitchFamily="34" charset="0"/>
                <a:ea typeface="ＭＳ Ｐゴシック" pitchFamily="50" charset="-128"/>
                <a:cs typeface="Arial" pitchFamily="34" charset="0"/>
              </a:rPr>
              <a:t>　　　　　　　　　神戸高速鉄道「高速神戸」駅より徒歩</a:t>
            </a:r>
            <a:r>
              <a:rPr lang="en-US" altLang="ja-JP" sz="1400" dirty="0">
                <a:latin typeface="Arial" pitchFamily="34" charset="0"/>
                <a:ea typeface="ＭＳ Ｐゴシック" pitchFamily="50" charset="-128"/>
                <a:cs typeface="Arial" pitchFamily="34" charset="0"/>
              </a:rPr>
              <a:t>15</a:t>
            </a:r>
            <a:r>
              <a:rPr lang="ja-JP" altLang="en-US" sz="1400" dirty="0">
                <a:latin typeface="Arial" pitchFamily="34" charset="0"/>
                <a:ea typeface="ＭＳ Ｐゴシック" pitchFamily="50" charset="-128"/>
                <a:cs typeface="Arial" pitchFamily="34" charset="0"/>
              </a:rPr>
              <a:t>分、</a:t>
            </a:r>
            <a:r>
              <a:rPr lang="en-US" altLang="ja-JP" sz="1400" dirty="0">
                <a:latin typeface="Arial" pitchFamily="34" charset="0"/>
                <a:ea typeface="ＭＳ Ｐゴシック" pitchFamily="50" charset="-128"/>
                <a:cs typeface="Arial" pitchFamily="34" charset="0"/>
              </a:rPr>
              <a:t>JR</a:t>
            </a:r>
            <a:r>
              <a:rPr lang="ja-JP" altLang="en-US" sz="1400" dirty="0">
                <a:latin typeface="Arial" pitchFamily="34" charset="0"/>
                <a:ea typeface="ＭＳ Ｐゴシック" pitchFamily="50" charset="-128"/>
                <a:cs typeface="Arial" pitchFamily="34" charset="0"/>
              </a:rPr>
              <a:t>「神戸」駅より徒歩</a:t>
            </a:r>
            <a:r>
              <a:rPr lang="en-US" altLang="ja-JP" sz="1400" dirty="0">
                <a:latin typeface="Arial" pitchFamily="34" charset="0"/>
                <a:ea typeface="ＭＳ Ｐゴシック" pitchFamily="50" charset="-128"/>
                <a:cs typeface="Arial" pitchFamily="34" charset="0"/>
              </a:rPr>
              <a:t>20</a:t>
            </a:r>
            <a:r>
              <a:rPr lang="ja-JP" altLang="en-US" sz="1400" dirty="0">
                <a:latin typeface="Arial" pitchFamily="34" charset="0"/>
                <a:ea typeface="ＭＳ Ｐゴシック" pitchFamily="50" charset="-128"/>
                <a:cs typeface="Arial" pitchFamily="34" charset="0"/>
              </a:rPr>
              <a:t>分）</a:t>
            </a:r>
            <a:endParaRPr lang="en-US" altLang="ja-JP" sz="1400" dirty="0">
              <a:latin typeface="Arial" pitchFamily="34" charset="0"/>
              <a:ea typeface="ＭＳ Ｐゴシック" pitchFamily="50" charset="-128"/>
              <a:cs typeface="Arial" pitchFamily="34" charset="0"/>
            </a:endParaRPr>
          </a:p>
        </p:txBody>
      </p:sp>
      <p:pic>
        <p:nvPicPr>
          <p:cNvPr id="14349" name="Picture 3"/>
          <p:cNvPicPr>
            <a:picLocks noChangeAspect="1" noChangeArrowheads="1"/>
          </p:cNvPicPr>
          <p:nvPr/>
        </p:nvPicPr>
        <p:blipFill>
          <a:blip r:embed="rId4">
            <a:lum bright="20000" contrast="40000"/>
          </a:blip>
          <a:srcRect/>
          <a:stretch>
            <a:fillRect/>
          </a:stretch>
        </p:blipFill>
        <p:spPr bwMode="auto">
          <a:xfrm>
            <a:off x="6057900" y="2022475"/>
            <a:ext cx="1322388" cy="1524000"/>
          </a:xfrm>
          <a:prstGeom prst="rect">
            <a:avLst/>
          </a:prstGeom>
          <a:noFill/>
          <a:ln w="9525">
            <a:noFill/>
            <a:miter lim="800000"/>
            <a:headEnd/>
            <a:tailEnd/>
          </a:ln>
        </p:spPr>
      </p:pic>
      <p:sp>
        <p:nvSpPr>
          <p:cNvPr id="19" name="正方形/長方形 18"/>
          <p:cNvSpPr/>
          <p:nvPr/>
        </p:nvSpPr>
        <p:spPr>
          <a:xfrm>
            <a:off x="4618038" y="6586538"/>
            <a:ext cx="1111250" cy="26511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20" name="正方形/長方形 19"/>
          <p:cNvSpPr/>
          <p:nvPr/>
        </p:nvSpPr>
        <p:spPr>
          <a:xfrm>
            <a:off x="5746750" y="6586538"/>
            <a:ext cx="1112838" cy="26511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22" name="正方形/長方形 21"/>
          <p:cNvSpPr/>
          <p:nvPr/>
        </p:nvSpPr>
        <p:spPr>
          <a:xfrm>
            <a:off x="5746750" y="7008813"/>
            <a:ext cx="1112838" cy="26511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23" name="正方形/長方形 22"/>
          <p:cNvSpPr/>
          <p:nvPr/>
        </p:nvSpPr>
        <p:spPr>
          <a:xfrm>
            <a:off x="4618038" y="7008813"/>
            <a:ext cx="1111250" cy="26511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14354" name="正方形/長方形 24"/>
          <p:cNvSpPr>
            <a:spLocks noChangeArrowheads="1"/>
          </p:cNvSpPr>
          <p:nvPr/>
        </p:nvSpPr>
        <p:spPr bwMode="auto">
          <a:xfrm>
            <a:off x="4324350" y="6583363"/>
            <a:ext cx="1673225" cy="276225"/>
          </a:xfrm>
          <a:prstGeom prst="rect">
            <a:avLst/>
          </a:prstGeom>
          <a:noFill/>
          <a:ln w="9525">
            <a:noFill/>
            <a:miter lim="800000"/>
            <a:headEnd/>
            <a:tailEnd/>
          </a:ln>
        </p:spPr>
        <p:txBody>
          <a:bodyPr>
            <a:spAutoFit/>
          </a:bodyPr>
          <a:lstStyle/>
          <a:p>
            <a:pPr algn="ctr"/>
            <a:r>
              <a:rPr lang="ja-JP" altLang="en-US" sz="1200">
                <a:cs typeface="Arial" charset="0"/>
              </a:rPr>
              <a:t>コンブ摂取なし</a:t>
            </a:r>
            <a:endParaRPr lang="en-US" altLang="ja-JP" sz="1200">
              <a:cs typeface="Arial" charset="0"/>
            </a:endParaRPr>
          </a:p>
        </p:txBody>
      </p:sp>
      <p:sp>
        <p:nvSpPr>
          <p:cNvPr id="14355" name="正方形/長方形 25"/>
          <p:cNvSpPr>
            <a:spLocks noChangeArrowheads="1"/>
          </p:cNvSpPr>
          <p:nvPr/>
        </p:nvSpPr>
        <p:spPr bwMode="auto">
          <a:xfrm>
            <a:off x="5456238" y="6583363"/>
            <a:ext cx="1674812" cy="276225"/>
          </a:xfrm>
          <a:prstGeom prst="rect">
            <a:avLst/>
          </a:prstGeom>
          <a:noFill/>
          <a:ln w="9525">
            <a:noFill/>
            <a:miter lim="800000"/>
            <a:headEnd/>
            <a:tailEnd/>
          </a:ln>
        </p:spPr>
        <p:txBody>
          <a:bodyPr>
            <a:spAutoFit/>
          </a:bodyPr>
          <a:lstStyle/>
          <a:p>
            <a:pPr algn="ctr"/>
            <a:r>
              <a:rPr lang="ja-JP" altLang="en-US" sz="1200">
                <a:cs typeface="Arial" charset="0"/>
              </a:rPr>
              <a:t>コンブ摂取</a:t>
            </a:r>
            <a:endParaRPr lang="en-US" altLang="ja-JP" sz="1200">
              <a:cs typeface="Arial" charset="0"/>
            </a:endParaRPr>
          </a:p>
        </p:txBody>
      </p:sp>
      <p:sp>
        <p:nvSpPr>
          <p:cNvPr id="14356" name="正方形/長方形 27"/>
          <p:cNvSpPr>
            <a:spLocks noChangeArrowheads="1"/>
          </p:cNvSpPr>
          <p:nvPr/>
        </p:nvSpPr>
        <p:spPr bwMode="auto">
          <a:xfrm>
            <a:off x="4335463" y="7004050"/>
            <a:ext cx="1673225" cy="277813"/>
          </a:xfrm>
          <a:prstGeom prst="rect">
            <a:avLst/>
          </a:prstGeom>
          <a:noFill/>
          <a:ln w="9525">
            <a:noFill/>
            <a:miter lim="800000"/>
            <a:headEnd/>
            <a:tailEnd/>
          </a:ln>
        </p:spPr>
        <p:txBody>
          <a:bodyPr>
            <a:spAutoFit/>
          </a:bodyPr>
          <a:lstStyle/>
          <a:p>
            <a:pPr algn="ctr"/>
            <a:r>
              <a:rPr lang="ja-JP" altLang="en-US" sz="1200">
                <a:cs typeface="Arial" charset="0"/>
              </a:rPr>
              <a:t>コンブ摂取</a:t>
            </a:r>
            <a:endParaRPr lang="en-US" altLang="ja-JP" sz="1200">
              <a:cs typeface="Arial" charset="0"/>
            </a:endParaRPr>
          </a:p>
        </p:txBody>
      </p:sp>
      <p:sp>
        <p:nvSpPr>
          <p:cNvPr id="14357" name="正方形/長方形 28"/>
          <p:cNvSpPr>
            <a:spLocks noChangeArrowheads="1"/>
          </p:cNvSpPr>
          <p:nvPr/>
        </p:nvSpPr>
        <p:spPr bwMode="auto">
          <a:xfrm>
            <a:off x="5468938" y="7004050"/>
            <a:ext cx="1673225" cy="277813"/>
          </a:xfrm>
          <a:prstGeom prst="rect">
            <a:avLst/>
          </a:prstGeom>
          <a:noFill/>
          <a:ln w="9525">
            <a:noFill/>
            <a:miter lim="800000"/>
            <a:headEnd/>
            <a:tailEnd/>
          </a:ln>
        </p:spPr>
        <p:txBody>
          <a:bodyPr>
            <a:spAutoFit/>
          </a:bodyPr>
          <a:lstStyle/>
          <a:p>
            <a:pPr algn="ctr"/>
            <a:r>
              <a:rPr lang="ja-JP" altLang="en-US" sz="1200">
                <a:cs typeface="Arial" charset="0"/>
              </a:rPr>
              <a:t>コンブ摂取なし</a:t>
            </a:r>
            <a:endParaRPr lang="en-US" altLang="ja-JP" sz="1200">
              <a:cs typeface="Arial" charset="0"/>
            </a:endParaRPr>
          </a:p>
        </p:txBody>
      </p:sp>
      <p:sp>
        <p:nvSpPr>
          <p:cNvPr id="14358" name="正方形/長方形 29"/>
          <p:cNvSpPr>
            <a:spLocks noChangeArrowheads="1"/>
          </p:cNvSpPr>
          <p:nvPr/>
        </p:nvSpPr>
        <p:spPr bwMode="auto">
          <a:xfrm>
            <a:off x="3603625" y="6578600"/>
            <a:ext cx="1071563" cy="276225"/>
          </a:xfrm>
          <a:prstGeom prst="rect">
            <a:avLst/>
          </a:prstGeom>
          <a:noFill/>
          <a:ln w="9525">
            <a:noFill/>
            <a:miter lim="800000"/>
            <a:headEnd/>
            <a:tailEnd/>
          </a:ln>
        </p:spPr>
        <p:txBody>
          <a:bodyPr>
            <a:spAutoFit/>
          </a:bodyPr>
          <a:lstStyle/>
          <a:p>
            <a:pPr algn="ctr"/>
            <a:r>
              <a:rPr lang="ja-JP" altLang="en-US" sz="1200">
                <a:cs typeface="Arial" charset="0"/>
              </a:rPr>
              <a:t>グループ </a:t>
            </a:r>
            <a:r>
              <a:rPr lang="en-US" altLang="ja-JP" sz="1200">
                <a:cs typeface="Arial" charset="0"/>
              </a:rPr>
              <a:t>1</a:t>
            </a:r>
          </a:p>
        </p:txBody>
      </p:sp>
      <p:sp>
        <p:nvSpPr>
          <p:cNvPr id="14359" name="正方形/長方形 31"/>
          <p:cNvSpPr>
            <a:spLocks noChangeArrowheads="1"/>
          </p:cNvSpPr>
          <p:nvPr/>
        </p:nvSpPr>
        <p:spPr bwMode="auto">
          <a:xfrm>
            <a:off x="3605213" y="7002463"/>
            <a:ext cx="1073150" cy="277812"/>
          </a:xfrm>
          <a:prstGeom prst="rect">
            <a:avLst/>
          </a:prstGeom>
          <a:noFill/>
          <a:ln w="9525">
            <a:noFill/>
            <a:miter lim="800000"/>
            <a:headEnd/>
            <a:tailEnd/>
          </a:ln>
        </p:spPr>
        <p:txBody>
          <a:bodyPr>
            <a:spAutoFit/>
          </a:bodyPr>
          <a:lstStyle/>
          <a:p>
            <a:pPr algn="ctr"/>
            <a:r>
              <a:rPr lang="ja-JP" altLang="en-US" sz="1200">
                <a:cs typeface="Arial" charset="0"/>
              </a:rPr>
              <a:t>グループ </a:t>
            </a:r>
            <a:r>
              <a:rPr lang="en-US" altLang="ja-JP" sz="1200">
                <a:cs typeface="Arial" charset="0"/>
              </a:rPr>
              <a:t>2</a:t>
            </a:r>
          </a:p>
        </p:txBody>
      </p:sp>
      <p:cxnSp>
        <p:nvCxnSpPr>
          <p:cNvPr id="33" name="直線矢印コネクタ 32"/>
          <p:cNvCxnSpPr/>
          <p:nvPr/>
        </p:nvCxnSpPr>
        <p:spPr>
          <a:xfrm>
            <a:off x="4618038" y="6300788"/>
            <a:ext cx="0" cy="25241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61" name="正方形/長方形 33"/>
          <p:cNvSpPr>
            <a:spLocks noChangeArrowheads="1"/>
          </p:cNvSpPr>
          <p:nvPr/>
        </p:nvSpPr>
        <p:spPr bwMode="auto">
          <a:xfrm>
            <a:off x="5349875" y="5646738"/>
            <a:ext cx="771525" cy="677862"/>
          </a:xfrm>
          <a:prstGeom prst="rect">
            <a:avLst/>
          </a:prstGeom>
          <a:noFill/>
          <a:ln w="9525">
            <a:noFill/>
            <a:miter lim="800000"/>
            <a:headEnd/>
            <a:tailEnd/>
          </a:ln>
        </p:spPr>
        <p:txBody>
          <a:bodyPr>
            <a:spAutoFit/>
          </a:bodyPr>
          <a:lstStyle/>
          <a:p>
            <a:pPr algn="ctr"/>
            <a:endParaRPr lang="en-US" altLang="ja-JP" sz="1200" u="sng">
              <a:cs typeface="Arial" charset="0"/>
            </a:endParaRPr>
          </a:p>
          <a:p>
            <a:pPr algn="ctr"/>
            <a:r>
              <a:rPr lang="ja-JP" altLang="en-US" sz="1400" u="sng">
                <a:cs typeface="Arial" charset="0"/>
              </a:rPr>
              <a:t>採血③</a:t>
            </a:r>
            <a:endParaRPr lang="en-US" altLang="ja-JP" sz="1400" u="sng">
              <a:cs typeface="Arial" charset="0"/>
            </a:endParaRPr>
          </a:p>
          <a:p>
            <a:pPr algn="ctr"/>
            <a:r>
              <a:rPr lang="en-US" altLang="ja-JP" sz="1200">
                <a:cs typeface="Arial" charset="0"/>
              </a:rPr>
              <a:t>4</a:t>
            </a:r>
            <a:r>
              <a:rPr lang="ja-JP" altLang="en-US" sz="1200">
                <a:cs typeface="Arial" charset="0"/>
              </a:rPr>
              <a:t>週間後</a:t>
            </a:r>
            <a:endParaRPr lang="en-US" altLang="ja-JP" sz="1200">
              <a:cs typeface="Arial" charset="0"/>
            </a:endParaRPr>
          </a:p>
        </p:txBody>
      </p:sp>
      <p:cxnSp>
        <p:nvCxnSpPr>
          <p:cNvPr id="35" name="直線矢印コネクタ 34"/>
          <p:cNvCxnSpPr/>
          <p:nvPr/>
        </p:nvCxnSpPr>
        <p:spPr>
          <a:xfrm>
            <a:off x="5732463" y="6300788"/>
            <a:ext cx="0" cy="25241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63" name="正方形/長方形 35"/>
          <p:cNvSpPr>
            <a:spLocks noChangeArrowheads="1"/>
          </p:cNvSpPr>
          <p:nvPr/>
        </p:nvSpPr>
        <p:spPr bwMode="auto">
          <a:xfrm>
            <a:off x="6180138" y="5616575"/>
            <a:ext cx="1316037" cy="708025"/>
          </a:xfrm>
          <a:prstGeom prst="rect">
            <a:avLst/>
          </a:prstGeom>
          <a:noFill/>
          <a:ln w="9525">
            <a:noFill/>
            <a:miter lim="800000"/>
            <a:headEnd/>
            <a:tailEnd/>
          </a:ln>
        </p:spPr>
        <p:txBody>
          <a:bodyPr>
            <a:spAutoFit/>
          </a:bodyPr>
          <a:lstStyle/>
          <a:p>
            <a:pPr algn="ctr"/>
            <a:r>
              <a:rPr lang="ja-JP" altLang="en-US" sz="1400" u="sng">
                <a:cs typeface="Arial" charset="0"/>
              </a:rPr>
              <a:t>臨床試験終了</a:t>
            </a:r>
            <a:endParaRPr lang="en-US" altLang="ja-JP" sz="1400" u="sng">
              <a:cs typeface="Arial" charset="0"/>
            </a:endParaRPr>
          </a:p>
          <a:p>
            <a:pPr algn="ctr"/>
            <a:r>
              <a:rPr lang="ja-JP" altLang="en-US" sz="1400" u="sng">
                <a:cs typeface="Arial" charset="0"/>
              </a:rPr>
              <a:t>採血④</a:t>
            </a:r>
            <a:endParaRPr lang="en-US" altLang="ja-JP" sz="1400" u="sng">
              <a:cs typeface="Arial" charset="0"/>
            </a:endParaRPr>
          </a:p>
          <a:p>
            <a:pPr algn="ctr"/>
            <a:r>
              <a:rPr lang="en-US" altLang="ja-JP" sz="1200">
                <a:cs typeface="Arial" charset="0"/>
              </a:rPr>
              <a:t>8</a:t>
            </a:r>
            <a:r>
              <a:rPr lang="ja-JP" altLang="en-US" sz="1200">
                <a:cs typeface="Arial" charset="0"/>
              </a:rPr>
              <a:t>週間後</a:t>
            </a:r>
            <a:endParaRPr lang="en-US" altLang="ja-JP" sz="1200">
              <a:cs typeface="Arial" charset="0"/>
            </a:endParaRPr>
          </a:p>
        </p:txBody>
      </p:sp>
      <p:cxnSp>
        <p:nvCxnSpPr>
          <p:cNvPr id="37" name="直線矢印コネクタ 36"/>
          <p:cNvCxnSpPr/>
          <p:nvPr/>
        </p:nvCxnSpPr>
        <p:spPr>
          <a:xfrm>
            <a:off x="6845300" y="6300788"/>
            <a:ext cx="0" cy="25241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65" name="正方形/長方形 37"/>
          <p:cNvSpPr>
            <a:spLocks noChangeArrowheads="1"/>
          </p:cNvSpPr>
          <p:nvPr/>
        </p:nvSpPr>
        <p:spPr bwMode="auto">
          <a:xfrm>
            <a:off x="3798888" y="5616575"/>
            <a:ext cx="1619250" cy="708025"/>
          </a:xfrm>
          <a:prstGeom prst="rect">
            <a:avLst/>
          </a:prstGeom>
          <a:noFill/>
          <a:ln w="9525">
            <a:noFill/>
            <a:miter lim="800000"/>
            <a:headEnd/>
            <a:tailEnd/>
          </a:ln>
        </p:spPr>
        <p:txBody>
          <a:bodyPr>
            <a:spAutoFit/>
          </a:bodyPr>
          <a:lstStyle/>
          <a:p>
            <a:pPr algn="ctr"/>
            <a:r>
              <a:rPr lang="ja-JP" altLang="en-US" sz="1400" u="sng">
                <a:cs typeface="Arial" charset="0"/>
              </a:rPr>
              <a:t>臨床試験開始</a:t>
            </a:r>
            <a:endParaRPr lang="en-US" altLang="ja-JP" sz="1400" u="sng">
              <a:cs typeface="Arial" charset="0"/>
            </a:endParaRPr>
          </a:p>
          <a:p>
            <a:pPr algn="ctr"/>
            <a:r>
              <a:rPr lang="ja-JP" altLang="en-US" sz="1400" u="sng">
                <a:cs typeface="Arial" charset="0"/>
              </a:rPr>
              <a:t>採血②</a:t>
            </a:r>
            <a:endParaRPr lang="en-US" altLang="ja-JP" sz="1400" u="sng">
              <a:cs typeface="Arial" charset="0"/>
            </a:endParaRPr>
          </a:p>
          <a:p>
            <a:pPr algn="ctr"/>
            <a:r>
              <a:rPr lang="en-US" altLang="ja-JP" sz="1200">
                <a:cs typeface="Arial" charset="0"/>
              </a:rPr>
              <a:t>2/25</a:t>
            </a:r>
            <a:r>
              <a:rPr lang="ja-JP" altLang="en-US" sz="1200">
                <a:cs typeface="Arial" charset="0"/>
              </a:rPr>
              <a:t>～</a:t>
            </a:r>
            <a:r>
              <a:rPr lang="en-US" altLang="ja-JP" sz="1200">
                <a:cs typeface="Arial" charset="0"/>
              </a:rPr>
              <a:t>3/1</a:t>
            </a:r>
            <a:r>
              <a:rPr lang="ja-JP" altLang="en-US" sz="1200">
                <a:cs typeface="Arial" charset="0"/>
              </a:rPr>
              <a:t>（予定）</a:t>
            </a:r>
            <a:endParaRPr lang="en-US" altLang="ja-JP" sz="1200">
              <a:cs typeface="Arial" charset="0"/>
            </a:endParaRPr>
          </a:p>
        </p:txBody>
      </p:sp>
      <p:sp>
        <p:nvSpPr>
          <p:cNvPr id="14366" name="正方形/長方形 38"/>
          <p:cNvSpPr>
            <a:spLocks noChangeArrowheads="1"/>
          </p:cNvSpPr>
          <p:nvPr/>
        </p:nvSpPr>
        <p:spPr bwMode="auto">
          <a:xfrm>
            <a:off x="68263" y="6275388"/>
            <a:ext cx="3176587" cy="908050"/>
          </a:xfrm>
          <a:prstGeom prst="rect">
            <a:avLst/>
          </a:prstGeom>
          <a:noFill/>
          <a:ln w="9525">
            <a:noFill/>
            <a:miter lim="800000"/>
            <a:headEnd/>
            <a:tailEnd/>
          </a:ln>
        </p:spPr>
        <p:txBody>
          <a:bodyPr>
            <a:spAutoFit/>
          </a:bodyPr>
          <a:lstStyle/>
          <a:p>
            <a:pPr algn="ctr"/>
            <a:endParaRPr lang="en-US" altLang="ja-JP" sz="1600" dirty="0">
              <a:cs typeface="Arial" charset="0"/>
            </a:endParaRPr>
          </a:p>
          <a:p>
            <a:pPr algn="ctr"/>
            <a:r>
              <a:rPr lang="ja-JP" altLang="en-US" sz="1400" u="sng" dirty="0">
                <a:cs typeface="Arial" charset="0"/>
              </a:rPr>
              <a:t>事前採血（採血①）</a:t>
            </a:r>
            <a:endParaRPr lang="en-US" altLang="ja-JP" sz="1400" u="sng" dirty="0">
              <a:cs typeface="Arial" charset="0"/>
            </a:endParaRPr>
          </a:p>
          <a:p>
            <a:pPr algn="ctr"/>
            <a:r>
              <a:rPr lang="en-US" altLang="ja-JP" sz="1200" dirty="0">
                <a:cs typeface="Arial" charset="0"/>
              </a:rPr>
              <a:t>1/31 (</a:t>
            </a:r>
            <a:r>
              <a:rPr lang="ja-JP" altLang="en-US" sz="1200" dirty="0">
                <a:cs typeface="Arial" charset="0"/>
              </a:rPr>
              <a:t>木</a:t>
            </a:r>
            <a:r>
              <a:rPr lang="en-US" altLang="ja-JP" sz="1200" dirty="0">
                <a:cs typeface="Arial" charset="0"/>
              </a:rPr>
              <a:t>), 2/1 (</a:t>
            </a:r>
            <a:r>
              <a:rPr lang="ja-JP" altLang="en-US" sz="1200" dirty="0">
                <a:cs typeface="Arial" charset="0"/>
              </a:rPr>
              <a:t>金</a:t>
            </a:r>
            <a:r>
              <a:rPr lang="en-US" altLang="ja-JP" sz="1200" dirty="0">
                <a:cs typeface="Arial" charset="0"/>
              </a:rPr>
              <a:t>), 2/4 (</a:t>
            </a:r>
            <a:r>
              <a:rPr lang="ja-JP" altLang="en-US" sz="1200" dirty="0">
                <a:cs typeface="Arial" charset="0"/>
              </a:rPr>
              <a:t>月</a:t>
            </a:r>
            <a:r>
              <a:rPr lang="en-US" altLang="ja-JP" sz="1200" dirty="0">
                <a:cs typeface="Arial" charset="0"/>
              </a:rPr>
              <a:t>)</a:t>
            </a:r>
            <a:r>
              <a:rPr lang="ja-JP" altLang="en-US" sz="1200" dirty="0">
                <a:cs typeface="Arial" charset="0"/>
              </a:rPr>
              <a:t>～</a:t>
            </a:r>
            <a:r>
              <a:rPr lang="en-US" altLang="ja-JP" sz="1200" dirty="0">
                <a:cs typeface="Arial" charset="0"/>
              </a:rPr>
              <a:t>2/8 (</a:t>
            </a:r>
            <a:r>
              <a:rPr lang="ja-JP" altLang="en-US" sz="1200" dirty="0">
                <a:cs typeface="Arial" charset="0"/>
              </a:rPr>
              <a:t>金</a:t>
            </a:r>
            <a:r>
              <a:rPr lang="en-US" altLang="ja-JP" sz="1200" dirty="0">
                <a:cs typeface="Arial" charset="0"/>
              </a:rPr>
              <a:t>)</a:t>
            </a:r>
          </a:p>
          <a:p>
            <a:pPr algn="ctr"/>
            <a:r>
              <a:rPr lang="ja-JP" altLang="en-US" sz="1100" dirty="0">
                <a:cs typeface="Arial" charset="0"/>
              </a:rPr>
              <a:t>（上記のいずれかで都合の良い日程を選んで頂く）</a:t>
            </a:r>
            <a:endParaRPr lang="en-US" altLang="ja-JP" sz="1100" dirty="0">
              <a:cs typeface="Arial" charset="0"/>
            </a:endParaRPr>
          </a:p>
        </p:txBody>
      </p:sp>
      <p:sp>
        <p:nvSpPr>
          <p:cNvPr id="40" name="下矢印 39"/>
          <p:cNvSpPr/>
          <p:nvPr/>
        </p:nvSpPr>
        <p:spPr>
          <a:xfrm rot="16200000">
            <a:off x="3217862" y="6753226"/>
            <a:ext cx="358775" cy="374650"/>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14368" name="テキスト ボックス 17"/>
          <p:cNvSpPr txBox="1">
            <a:spLocks noChangeArrowheads="1"/>
          </p:cNvSpPr>
          <p:nvPr/>
        </p:nvSpPr>
        <p:spPr bwMode="auto">
          <a:xfrm>
            <a:off x="107950" y="1865313"/>
            <a:ext cx="6008688" cy="1849437"/>
          </a:xfrm>
          <a:prstGeom prst="rect">
            <a:avLst/>
          </a:prstGeom>
          <a:noFill/>
          <a:ln w="9525">
            <a:noFill/>
            <a:miter lim="800000"/>
            <a:headEnd/>
            <a:tailEnd/>
          </a:ln>
        </p:spPr>
        <p:txBody>
          <a:bodyPr lIns="104306" tIns="52153" rIns="104306" bIns="52153">
            <a:spAutoFit/>
          </a:bodyPr>
          <a:lstStyle/>
          <a:p>
            <a:pPr>
              <a:lnSpc>
                <a:spcPts val="1700"/>
              </a:lnSpc>
            </a:pPr>
            <a:r>
              <a:rPr lang="ja-JP" altLang="en-US" sz="1400">
                <a:cs typeface="Arial" charset="0"/>
              </a:rPr>
              <a:t>　近年、食生活の欧米化が進む一方で、伝統的な日本食（和食）が見直されつつあります。その中でも、コンブはその優れた保存性や調理用途だけでなく、海の恩恵を受けて数多くの機能性成分を有することから、私たちの健康を支える重要な役割を担った食品素材として経験的に認知されています。コンブには、グルタミン酸などのアミノ酸、ビタミン、ミネラル、食物繊維などが豊富に含まれております。本研究では、古くから私たちの食生活に根づいてきたコンブの摂取が我々の健康にいかに寄与しているかを科学的に検証します。これらを明らかにすることは、人々の健康増進に貢献できると考えます。</a:t>
            </a:r>
            <a:endParaRPr lang="en-US" altLang="ja-JP" sz="1400">
              <a:cs typeface="Arial" charset="0"/>
            </a:endParaRPr>
          </a:p>
        </p:txBody>
      </p:sp>
      <p:sp>
        <p:nvSpPr>
          <p:cNvPr id="14369" name="正方形/長方形 1"/>
          <p:cNvSpPr>
            <a:spLocks noChangeArrowheads="1"/>
          </p:cNvSpPr>
          <p:nvPr/>
        </p:nvSpPr>
        <p:spPr bwMode="auto">
          <a:xfrm>
            <a:off x="265568" y="5562600"/>
            <a:ext cx="2991525" cy="338554"/>
          </a:xfrm>
          <a:prstGeom prst="rect">
            <a:avLst/>
          </a:prstGeom>
          <a:noFill/>
          <a:ln w="9525">
            <a:noFill/>
            <a:miter lim="800000"/>
            <a:headEnd/>
            <a:tailEnd/>
          </a:ln>
        </p:spPr>
        <p:txBody>
          <a:bodyPr wrap="none">
            <a:spAutoFit/>
          </a:bodyPr>
          <a:lstStyle/>
          <a:p>
            <a:pPr algn="ctr"/>
            <a:r>
              <a:rPr lang="ja-JP" altLang="en-US" sz="1600" u="sng" dirty="0">
                <a:cs typeface="Arial" charset="0"/>
              </a:rPr>
              <a:t>医師による</a:t>
            </a:r>
            <a:r>
              <a:rPr lang="ja-JP" altLang="en-US" sz="1600" u="sng" dirty="0" smtClean="0">
                <a:cs typeface="Arial" charset="0"/>
              </a:rPr>
              <a:t>臨床研究の</a:t>
            </a:r>
            <a:r>
              <a:rPr lang="ja-JP" altLang="en-US" sz="1600" u="sng" dirty="0">
                <a:cs typeface="Arial" charset="0"/>
              </a:rPr>
              <a:t>概要説明</a:t>
            </a:r>
            <a:endParaRPr lang="en-US" altLang="ja-JP" sz="1600" u="sng" dirty="0">
              <a:cs typeface="Arial" charset="0"/>
            </a:endParaRPr>
          </a:p>
        </p:txBody>
      </p:sp>
      <p:sp>
        <p:nvSpPr>
          <p:cNvPr id="41" name="下矢印 40"/>
          <p:cNvSpPr/>
          <p:nvPr/>
        </p:nvSpPr>
        <p:spPr>
          <a:xfrm>
            <a:off x="1600200" y="6002338"/>
            <a:ext cx="360363" cy="474662"/>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43056" fontAlgn="auto">
              <a:spcBef>
                <a:spcPts val="0"/>
              </a:spcBef>
              <a:spcAft>
                <a:spcPts val="0"/>
              </a:spcAft>
              <a:defRPr/>
            </a:pPr>
            <a:endParaRPr lang="ja-JP" altLang="en-US"/>
          </a:p>
        </p:txBody>
      </p:sp>
      <p:sp>
        <p:nvSpPr>
          <p:cNvPr id="7" name="左中かっこ 6"/>
          <p:cNvSpPr/>
          <p:nvPr/>
        </p:nvSpPr>
        <p:spPr>
          <a:xfrm>
            <a:off x="3629025" y="6559550"/>
            <a:ext cx="155575" cy="758825"/>
          </a:xfrm>
          <a:prstGeom prst="leftBrace">
            <a:avLst/>
          </a:prstGeom>
          <a:noFill/>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043056" fontAlgn="auto">
              <a:spcBef>
                <a:spcPts val="0"/>
              </a:spcBef>
              <a:spcAft>
                <a:spcPts val="0"/>
              </a:spcAft>
              <a:defRPr/>
            </a:pPr>
            <a:endParaRPr lang="ja-JP" altLang="en-US"/>
          </a:p>
        </p:txBody>
      </p:sp>
      <p:sp>
        <p:nvSpPr>
          <p:cNvPr id="14372" name="正方形/長方形 41"/>
          <p:cNvSpPr>
            <a:spLocks noChangeArrowheads="1"/>
          </p:cNvSpPr>
          <p:nvPr/>
        </p:nvSpPr>
        <p:spPr bwMode="auto">
          <a:xfrm>
            <a:off x="161925" y="6011863"/>
            <a:ext cx="1758950" cy="307975"/>
          </a:xfrm>
          <a:prstGeom prst="rect">
            <a:avLst/>
          </a:prstGeom>
          <a:noFill/>
          <a:ln w="9525">
            <a:noFill/>
            <a:miter lim="800000"/>
            <a:headEnd/>
            <a:tailEnd/>
          </a:ln>
        </p:spPr>
        <p:txBody>
          <a:bodyPr>
            <a:spAutoFit/>
          </a:bodyPr>
          <a:lstStyle/>
          <a:p>
            <a:pPr algn="ctr"/>
            <a:r>
              <a:rPr lang="ja-JP" altLang="en-US" sz="1400">
                <a:cs typeface="Arial" charset="0"/>
              </a:rPr>
              <a:t>承諾頂いた方</a:t>
            </a:r>
            <a:endParaRPr lang="en-US" altLang="ja-JP" sz="140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TotalTime>
  <Words>193</Words>
  <Application>Microsoft Office PowerPoint</Application>
  <PresentationFormat>ユーザー設定</PresentationFormat>
  <Paragraphs>44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Yoshihiro IZUMI</dc:creator>
  <cp:lastModifiedBy>ながの</cp:lastModifiedBy>
  <cp:revision>63</cp:revision>
  <dcterms:created xsi:type="dcterms:W3CDTF">2012-06-04T07:49:52Z</dcterms:created>
  <dcterms:modified xsi:type="dcterms:W3CDTF">2014-09-03T06:11:47Z</dcterms:modified>
</cp:coreProperties>
</file>